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50" d="100"/>
          <a:sy n="50" d="100"/>
        </p:scale>
        <p:origin x="564" y="20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jandro2195/IBM_Data_Science_Professional_Certification_-_Final_Project/blob/main/1.%20Introduction/Data%20wrangling%20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jandro2195/IBM_Data_Science_Professional_Certification_-_Final_Project/blob/main/2.%20EDA/EDA%20with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jandro2195/IBM_Data_Science_Professional_Certification_-_Final_Project/blob/main/2.%20EDA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jandro2195/IBM_Data_Science_Professional_Certification_-_Final_Project/blob/main/3.%20Interactive%20Visual%20Analytics%20and%20Dashboard/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jandro2195/IBM_Data_Science_Professional_Certification_-_Final_Project/blob/main/3.%20Interactive%20Visual%20Analytics%20and%20Dashboard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jandro2195/IBM_Data_Science_Professional_Certification_-_Final_Project/blob/main/4.%20Predictive%20Analysis%20(Classification)/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lejandro2195/IBM_Data_Science_Professional_Certification_-_Final_Project/tree/mai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lejandro2195/IBM_Data_Science_Professional_Certification_-_Final_Project/blob/main/1.%20Introduction/Data%20Collection%20Api%20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jandro2195/IBM_Data_Science_Professional_Certification_-_Final_Project/blob/main/1.%20Introduction/Data%20Collection%20with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429072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Alejandro José Gómez García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03/10/2023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297550" y="1485503"/>
            <a:ext cx="10160422" cy="4143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training label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outcomes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where successful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= 1 &amp;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failure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=</a:t>
            </a:r>
            <a:r>
              <a:rPr lang="en-US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0.</a:t>
            </a:r>
            <a:endParaRPr lang="en-US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Outcome</a:t>
            </a:r>
            <a:r>
              <a:rPr lang="en-US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r>
              <a:rPr lang="en-US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lang="en-US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components:</a:t>
            </a:r>
            <a:r>
              <a:rPr lang="en-US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‘Mission</a:t>
            </a:r>
            <a:r>
              <a:rPr lang="en-US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Outcome’</a:t>
            </a:r>
            <a:r>
              <a:rPr lang="en-US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‘Landing</a:t>
            </a:r>
            <a:r>
              <a:rPr lang="en-US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Location’</a:t>
            </a:r>
            <a:endParaRPr lang="en-US" dirty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label column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‘class’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value of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if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‘Mission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Outcome’ is </a:t>
            </a:r>
            <a:r>
              <a:rPr lang="en-US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and 0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otherwise.  </a:t>
            </a:r>
            <a:r>
              <a:rPr lang="en-US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lang="en-US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</a:t>
            </a:r>
            <a:endParaRPr lang="en-US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US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ASDS, </a:t>
            </a:r>
            <a:r>
              <a:rPr lang="en-US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RTLS,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lang="en-US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Ocean –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lang="en-US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None </a:t>
            </a:r>
            <a:r>
              <a:rPr lang="en-US" dirty="0" err="1">
                <a:solidFill>
                  <a:srgbClr val="404040"/>
                </a:solidFill>
                <a:latin typeface="Carlito"/>
                <a:cs typeface="Carlito"/>
              </a:rPr>
              <a:t>None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ASDS, None ASDS,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Ocean,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RTLS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endParaRPr lang="en-US" dirty="0">
              <a:latin typeface="Carlito"/>
              <a:cs typeface="Carlito"/>
            </a:endParaRPr>
          </a:p>
          <a:p>
            <a:pPr marL="3810">
              <a:lnSpc>
                <a:spcPct val="100000"/>
              </a:lnSpc>
              <a:spcBef>
                <a:spcPts val="5"/>
              </a:spcBef>
            </a:pPr>
            <a:endParaRPr lang="en-US" sz="2400" dirty="0">
              <a:latin typeface="Carlito"/>
              <a:cs typeface="Carlito"/>
            </a:endParaRPr>
          </a:p>
          <a:p>
            <a:pPr marL="16510" marR="1900555">
              <a:lnSpc>
                <a:spcPct val="148000"/>
              </a:lnSpc>
            </a:pPr>
            <a:r>
              <a:rPr lang="en-US" u="heavy" spc="-5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US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url: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u="heavy" spc="-5" dirty="0">
                <a:solidFill>
                  <a:srgbClr val="2996E1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3"/>
              </a:rPr>
              <a:t>https://github.com/Alejandro2195/IBM_Data_Science_Professional_Certification_-_Final_Project/blob/main/1.%</a:t>
            </a:r>
            <a:r>
              <a:rPr lang="en-US" u="heavy" spc="-5" dirty="0" smtClean="0">
                <a:solidFill>
                  <a:srgbClr val="2996E1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3"/>
              </a:rPr>
              <a:t>20Introduction/Data%20wrangling%20.ipynb</a:t>
            </a:r>
            <a:r>
              <a:rPr lang="en-US" u="heavy" spc="-5" dirty="0" smtClean="0">
                <a:solidFill>
                  <a:srgbClr val="2996E1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</a:rPr>
              <a:t> </a:t>
            </a:r>
            <a:endParaRPr lang="en-US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Rectángulo 1"/>
          <p:cNvSpPr/>
          <p:nvPr/>
        </p:nvSpPr>
        <p:spPr>
          <a:xfrm>
            <a:off x="949569" y="1619239"/>
            <a:ext cx="9664896" cy="4129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Exploratory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Analysis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on variables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pc="-50" dirty="0">
                <a:solidFill>
                  <a:srgbClr val="404040"/>
                </a:solidFill>
                <a:latin typeface="Carlito"/>
                <a:cs typeface="Carlito"/>
              </a:rPr>
              <a:t>Number,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Orbit, Class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130" dirty="0">
                <a:solidFill>
                  <a:srgbClr val="404040"/>
                </a:solidFill>
                <a:latin typeface="Carlito"/>
                <a:cs typeface="Carlito"/>
              </a:rPr>
              <a:t>Year.</a:t>
            </a:r>
            <a:endParaRPr lang="en-US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lang="en-US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lang="en-US" dirty="0"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Orbit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Rate,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pc="-15" dirty="0" err="1">
                <a:solidFill>
                  <a:srgbClr val="404040"/>
                </a:solidFill>
                <a:latin typeface="Carlito"/>
                <a:cs typeface="Carlito"/>
              </a:rPr>
              <a:t>vs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and Success </a:t>
            </a:r>
            <a:r>
              <a:rPr lang="en-US" spc="-60" dirty="0">
                <a:solidFill>
                  <a:srgbClr val="404040"/>
                </a:solidFill>
                <a:latin typeface="Carlito"/>
                <a:cs typeface="Carlito"/>
              </a:rPr>
              <a:t>Yearly</a:t>
            </a:r>
            <a:r>
              <a:rPr lang="en-US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60" dirty="0">
                <a:solidFill>
                  <a:srgbClr val="404040"/>
                </a:solidFill>
                <a:latin typeface="Carlito"/>
                <a:cs typeface="Carlito"/>
              </a:rPr>
              <a:t>Trend</a:t>
            </a:r>
            <a:endParaRPr lang="en-US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plots, line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charts, and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bar plots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to compare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relationships between variables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 to</a:t>
            </a:r>
            <a:endParaRPr lang="en-US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decide if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relationship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exists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that they could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used in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the machine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lang="en-US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endParaRPr lang="en-US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105"/>
              </a:spcBef>
            </a:pPr>
            <a:r>
              <a:rPr lang="en-US" u="heavy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US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u="heavy" spc="-10" dirty="0">
                <a:solidFill>
                  <a:srgbClr val="2996E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hlinkClick r:id="rId3"/>
              </a:rPr>
              <a:t>https://github.com/Alejandro2195/IBM_Data_Science_Professional_Certification_-_Final_Project/blob/main/2.%</a:t>
            </a:r>
            <a:r>
              <a:rPr lang="en-US" u="heavy" spc="-10" dirty="0" smtClean="0">
                <a:solidFill>
                  <a:srgbClr val="2996E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hlinkClick r:id="rId3"/>
              </a:rPr>
              <a:t>20EDA/EDA%20with%20Visualization.ipynb</a:t>
            </a:r>
            <a:r>
              <a:rPr lang="en-US" u="heavy" spc="-10" dirty="0" smtClean="0">
                <a:solidFill>
                  <a:srgbClr val="2996E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endParaRPr lang="en-US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1176019" y="1622485"/>
            <a:ext cx="9687560" cy="3943131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Loaded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IBM DB2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Queried using SQL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Python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integration.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Queries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get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understanding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dataset.</a:t>
            </a:r>
            <a:endParaRPr sz="2000" dirty="0"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Queried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information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about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names, mission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outcomes, various pay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load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sizes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customers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landing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outcomes</a:t>
            </a:r>
            <a:endParaRPr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>
              <a:latin typeface="Carlito"/>
              <a:cs typeface="Carlito"/>
            </a:endParaRPr>
          </a:p>
          <a:p>
            <a:pPr marL="12700" marR="5080">
              <a:lnSpc>
                <a:spcPct val="149000"/>
              </a:lnSpc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</a:t>
            </a:r>
            <a:r>
              <a:rPr sz="2000" u="heavy" spc="-5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:</a:t>
            </a:r>
            <a:endParaRPr lang="es-ES" sz="2000" u="heavy" spc="-5" dirty="0" smtClean="0">
              <a:solidFill>
                <a:srgbClr val="404040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  <a:p>
            <a:pPr marL="12700" marR="5080">
              <a:lnSpc>
                <a:spcPct val="149000"/>
              </a:lnSpc>
            </a:pPr>
            <a:r>
              <a:rPr lang="es-ES" sz="2000" dirty="0">
                <a:latin typeface="Carlito"/>
                <a:cs typeface="Carlito"/>
                <a:hlinkClick r:id="rId3"/>
              </a:rPr>
              <a:t>https://github.com/Alejandro2195/IBM_Data_Science_Professional_Certification_-_Final_Project/blob/main/2.%</a:t>
            </a:r>
            <a:r>
              <a:rPr lang="es-ES" sz="2000" dirty="0" smtClean="0">
                <a:latin typeface="Carlito"/>
                <a:cs typeface="Carlito"/>
                <a:hlinkClick r:id="rId3"/>
              </a:rPr>
              <a:t>20EDA/EDA%20with%20SQL.ipynb</a:t>
            </a:r>
            <a:r>
              <a:rPr lang="es-ES" sz="2000" dirty="0" smtClean="0">
                <a:latin typeface="Carlito"/>
                <a:cs typeface="Carlito"/>
              </a:rPr>
              <a:t> 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1176019" y="1824608"/>
            <a:ext cx="9765665" cy="3210494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maps mark Launch Sites, 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unsuccessful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landings, and a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proximity example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key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locations: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Railway, Highway,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Coast,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City.</a:t>
            </a:r>
            <a:endParaRPr sz="2000" dirty="0"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allows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understand why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located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where they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visualizes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location.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sz="20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sz="2000" dirty="0">
              <a:latin typeface="Carlito"/>
              <a:cs typeface="Carlito"/>
            </a:endParaRPr>
          </a:p>
          <a:p>
            <a:pPr marL="12700" marR="7620">
              <a:lnSpc>
                <a:spcPct val="150100"/>
              </a:lnSpc>
              <a:spcBef>
                <a:spcPts val="300"/>
              </a:spcBef>
            </a:pPr>
            <a:r>
              <a:rPr lang="en-IN" sz="2000" u="heavy" spc="-10" dirty="0">
                <a:solidFill>
                  <a:srgbClr val="2996E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hlinkClick r:id="rId3"/>
              </a:rPr>
              <a:t>https://github.com/Alejandro2195/IBM_Data_Science_Professional_Certification_-_Final_Project/blob/main/3.%</a:t>
            </a:r>
            <a:r>
              <a:rPr lang="en-IN" sz="2000" u="heavy" spc="-10" dirty="0" smtClean="0">
                <a:solidFill>
                  <a:srgbClr val="2996E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hlinkClick r:id="rId3"/>
              </a:rPr>
              <a:t>20Interactive%20Visual%20Analytics%20and%20Dashboard/Interactive%20Visual%20Analytics%20with%20Folium.ipynb</a:t>
            </a:r>
            <a:r>
              <a:rPr lang="en-IN" sz="2000" u="heavy" spc="-10" dirty="0" smtClean="0">
                <a:solidFill>
                  <a:srgbClr val="2996E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object 4"/>
          <p:cNvSpPr txBox="1"/>
          <p:nvPr/>
        </p:nvSpPr>
        <p:spPr>
          <a:xfrm>
            <a:off x="609600" y="1676247"/>
            <a:ext cx="11430000" cy="498854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includes 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chart and a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</a:t>
            </a:r>
            <a:r>
              <a:rPr sz="20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plot.</a:t>
            </a:r>
            <a:endParaRPr sz="2000" dirty="0">
              <a:latin typeface="Carlito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chart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be selected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show distribution of 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selected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show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individual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rates.</a:t>
            </a:r>
            <a:endParaRPr sz="2000" dirty="0">
              <a:latin typeface="Carlito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takes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inputs: 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individual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payload mass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slider between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  and 10000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pie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chart 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visualize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rate.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 can help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see how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varies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sites,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mass,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category.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sz="20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sz="2000" dirty="0">
              <a:latin typeface="Carlito"/>
              <a:cs typeface="Carlito"/>
            </a:endParaRPr>
          </a:p>
          <a:p>
            <a:pPr marL="12700" marR="1557020">
              <a:lnSpc>
                <a:spcPct val="150000"/>
              </a:lnSpc>
              <a:spcBef>
                <a:spcPts val="95"/>
              </a:spcBef>
            </a:pPr>
            <a:r>
              <a:rPr lang="en-IN" sz="2000" u="heavy" spc="-10" dirty="0">
                <a:solidFill>
                  <a:srgbClr val="2996E1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3"/>
              </a:rPr>
              <a:t>https://github.com/Alejandro2195/IBM_Data_Science_Professional_Certification_-_Final_Project/blob/main/3.%</a:t>
            </a:r>
            <a:r>
              <a:rPr lang="en-IN" sz="2000" u="heavy" spc="-10" dirty="0" smtClean="0">
                <a:solidFill>
                  <a:srgbClr val="2996E1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3"/>
              </a:rPr>
              <a:t>20Interactive%20Visual%20Analytics%20and%20Dashboard/spacex_dash_app.py</a:t>
            </a:r>
            <a:r>
              <a:rPr lang="en-IN" sz="2000" u="heavy" spc="-10" dirty="0" smtClean="0">
                <a:solidFill>
                  <a:srgbClr val="2996E1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</a:rPr>
              <a:t> 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6" name="object 5"/>
          <p:cNvGrpSpPr/>
          <p:nvPr/>
        </p:nvGrpSpPr>
        <p:grpSpPr>
          <a:xfrm>
            <a:off x="3822191" y="1933955"/>
            <a:ext cx="1938655" cy="1728470"/>
            <a:chOff x="3822191" y="1933955"/>
            <a:chExt cx="1938655" cy="1728470"/>
          </a:xfrm>
          <a:gradFill>
            <a:gsLst>
              <a:gs pos="66000">
                <a:srgbClr val="0070C0"/>
              </a:gs>
              <a:gs pos="0">
                <a:schemeClr val="accent1">
                  <a:lumMod val="75000"/>
                </a:schemeClr>
              </a:gs>
              <a:gs pos="97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7" name="object 6"/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9"/>
          <p:cNvSpPr txBox="1"/>
          <p:nvPr/>
        </p:nvSpPr>
        <p:spPr>
          <a:xfrm>
            <a:off x="3853401" y="2183845"/>
            <a:ext cx="1876233" cy="8111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 smtClean="0">
                <a:solidFill>
                  <a:srgbClr val="FFFFFF"/>
                </a:solidFill>
                <a:latin typeface="Carlito"/>
                <a:cs typeface="Carlito"/>
              </a:rPr>
              <a:t>column</a:t>
            </a:r>
            <a:r>
              <a:rPr lang="es-ES" sz="1700" spc="-5" dirty="0" smtClean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s-ES" sz="1700" dirty="0">
                <a:solidFill>
                  <a:srgbClr val="FFFFFF"/>
                </a:solidFill>
                <a:latin typeface="Carlito"/>
                <a:cs typeface="Carlito"/>
              </a:rPr>
              <a:t>‘</a:t>
            </a:r>
            <a:r>
              <a:rPr lang="es-ES" sz="1700" dirty="0" err="1">
                <a:solidFill>
                  <a:srgbClr val="FFFFFF"/>
                </a:solidFill>
                <a:latin typeface="Carlito"/>
                <a:cs typeface="Carlito"/>
              </a:rPr>
              <a:t>Class</a:t>
            </a:r>
            <a:r>
              <a:rPr lang="es-ES" sz="1700" dirty="0">
                <a:solidFill>
                  <a:srgbClr val="FFFFFF"/>
                </a:solidFill>
                <a:latin typeface="Carlito"/>
                <a:cs typeface="Carlito"/>
              </a:rPr>
              <a:t>’ </a:t>
            </a:r>
            <a:r>
              <a:rPr lang="es-ES" sz="1700" spc="-15" dirty="0" err="1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lang="es-ES"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s-ES" sz="1700" spc="-15" dirty="0" err="1">
                <a:solidFill>
                  <a:srgbClr val="FFFFFF"/>
                </a:solidFill>
                <a:latin typeface="Carlito"/>
                <a:cs typeface="Carlito"/>
              </a:rPr>
              <a:t>dataset</a:t>
            </a:r>
            <a:endParaRPr lang="es-ES" sz="17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700" dirty="0">
              <a:latin typeface="Carlito"/>
              <a:cs typeface="Carlito"/>
            </a:endParaRPr>
          </a:p>
        </p:txBody>
      </p:sp>
      <p:grpSp>
        <p:nvGrpSpPr>
          <p:cNvPr id="12" name="object 11"/>
          <p:cNvGrpSpPr/>
          <p:nvPr/>
        </p:nvGrpSpPr>
        <p:grpSpPr>
          <a:xfrm>
            <a:off x="3822191" y="3375659"/>
            <a:ext cx="1938655" cy="1729739"/>
            <a:chOff x="3822191" y="3375659"/>
            <a:chExt cx="1938655" cy="1729739"/>
          </a:xfrm>
          <a:gradFill>
            <a:gsLst>
              <a:gs pos="66000">
                <a:srgbClr val="0070C0"/>
              </a:gs>
              <a:gs pos="0">
                <a:schemeClr val="accent1">
                  <a:lumMod val="75000"/>
                </a:schemeClr>
              </a:gs>
              <a:gs pos="97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3" name="object 12"/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5"/>
          <p:cNvSpPr txBox="1"/>
          <p:nvPr/>
        </p:nvSpPr>
        <p:spPr>
          <a:xfrm>
            <a:off x="4022281" y="3498821"/>
            <a:ext cx="2070735" cy="13471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45" dirty="0" smtClean="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r>
              <a:rPr lang="es-ES" sz="1700" spc="-45" dirty="0" smtClean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s-ES" sz="1700" spc="-15" dirty="0" err="1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lang="es-ES" sz="1700" spc="-15" dirty="0" err="1" smtClean="0">
                <a:solidFill>
                  <a:srgbClr val="FFFFFF"/>
                </a:solidFill>
                <a:latin typeface="Carlito"/>
                <a:cs typeface="Carlito"/>
              </a:rPr>
              <a:t>eatures</a:t>
            </a:r>
            <a:r>
              <a:rPr lang="es-ES" sz="1700" spc="-135" dirty="0" smtClean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s-ES" sz="1700" dirty="0" err="1" smtClean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lang="es-ES" sz="1700" dirty="0" smtClean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s-ES" sz="1700" spc="-10" dirty="0" smtClean="0">
                <a:solidFill>
                  <a:srgbClr val="FFFFFF"/>
                </a:solidFill>
                <a:latin typeface="Carlito"/>
                <a:cs typeface="Carlito"/>
              </a:rPr>
              <a:t>standard</a:t>
            </a:r>
            <a:r>
              <a:rPr lang="es-ES" sz="1700" spc="-200" dirty="0" smtClean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s-ES" sz="1700" spc="-5" dirty="0" err="1" smtClean="0">
                <a:solidFill>
                  <a:srgbClr val="FFFFFF"/>
                </a:solidFill>
                <a:latin typeface="Carlito"/>
                <a:cs typeface="Carlito"/>
              </a:rPr>
              <a:t>scaler</a:t>
            </a:r>
            <a:endParaRPr lang="es-ES" sz="1700" dirty="0">
              <a:latin typeface="Carlito"/>
              <a:cs typeface="Carlito"/>
            </a:endParaRPr>
          </a:p>
          <a:p>
            <a:pPr marL="12700">
              <a:spcBef>
                <a:spcPts val="105"/>
              </a:spcBef>
            </a:pPr>
            <a:endParaRPr lang="es-ES" sz="17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700" dirty="0">
              <a:latin typeface="Carlito"/>
              <a:cs typeface="Carlito"/>
            </a:endParaRPr>
          </a:p>
        </p:txBody>
      </p:sp>
      <p:grpSp>
        <p:nvGrpSpPr>
          <p:cNvPr id="19" name="object 18"/>
          <p:cNvGrpSpPr/>
          <p:nvPr/>
        </p:nvGrpSpPr>
        <p:grpSpPr>
          <a:xfrm>
            <a:off x="3822191" y="4818888"/>
            <a:ext cx="2950845" cy="1169035"/>
            <a:chOff x="3822191" y="4818888"/>
            <a:chExt cx="2950845" cy="1169035"/>
          </a:xfrm>
          <a:gradFill>
            <a:gsLst>
              <a:gs pos="66000">
                <a:srgbClr val="0070C0"/>
              </a:gs>
              <a:gs pos="0">
                <a:schemeClr val="accent1">
                  <a:lumMod val="75000"/>
                </a:schemeClr>
              </a:gs>
              <a:gs pos="97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20" name="object 19"/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2"/>
          <p:cNvSpPr txBox="1"/>
          <p:nvPr/>
        </p:nvSpPr>
        <p:spPr>
          <a:xfrm>
            <a:off x="4250816" y="5104841"/>
            <a:ext cx="1061722" cy="8111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700" spc="-30" dirty="0" err="1" smtClean="0">
                <a:solidFill>
                  <a:srgbClr val="FFFFFF"/>
                </a:solidFill>
                <a:latin typeface="Carlito"/>
                <a:cs typeface="Carlito"/>
              </a:rPr>
              <a:t>Train_test</a:t>
            </a:r>
            <a:r>
              <a:rPr sz="1700" spc="-30" dirty="0" smtClean="0">
                <a:solidFill>
                  <a:srgbClr val="FFFFFF"/>
                </a:solidFill>
                <a:latin typeface="Carlito"/>
                <a:cs typeface="Carlito"/>
              </a:rPr>
              <a:t>_</a:t>
            </a:r>
            <a:r>
              <a:rPr lang="es-ES" sz="1700" spc="-30" dirty="0" smtClean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700" spc="-30" dirty="0" err="1" smtClean="0">
                <a:solidFill>
                  <a:srgbClr val="FFFFFF"/>
                </a:solidFill>
                <a:latin typeface="Carlito"/>
                <a:cs typeface="Carlito"/>
              </a:rPr>
              <a:t>plit</a:t>
            </a:r>
            <a:r>
              <a:rPr lang="es-ES" sz="1700" spc="-30" dirty="0" smtClean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s-ES" sz="17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lang="es-ES" sz="1700" spc="-2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lang="es-ES" sz="1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lang="es-ES" sz="1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lang="es-ES" sz="17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700" dirty="0">
              <a:latin typeface="Carlito"/>
              <a:cs typeface="Carlito"/>
            </a:endParaRPr>
          </a:p>
        </p:txBody>
      </p:sp>
      <p:grpSp>
        <p:nvGrpSpPr>
          <p:cNvPr id="25" name="object 24"/>
          <p:cNvGrpSpPr/>
          <p:nvPr/>
        </p:nvGrpSpPr>
        <p:grpSpPr>
          <a:xfrm>
            <a:off x="6380988" y="3672840"/>
            <a:ext cx="1938655" cy="2315210"/>
            <a:chOff x="6380988" y="3672840"/>
            <a:chExt cx="1938655" cy="2315210"/>
          </a:xfrm>
          <a:gradFill>
            <a:gsLst>
              <a:gs pos="66000">
                <a:srgbClr val="0070C0"/>
              </a:gs>
              <a:gs pos="0">
                <a:schemeClr val="accent1">
                  <a:lumMod val="75000"/>
                </a:schemeClr>
              </a:gs>
              <a:gs pos="97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26" name="object 25"/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8"/>
          <p:cNvSpPr txBox="1"/>
          <p:nvPr/>
        </p:nvSpPr>
        <p:spPr>
          <a:xfrm>
            <a:off x="6454960" y="4953485"/>
            <a:ext cx="1857125" cy="10720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700" spc="-10" dirty="0" err="1" smtClean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r>
              <a:rPr lang="es-ES" sz="1700" spc="-10" dirty="0" smtClean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1700" spc="-5" dirty="0">
                <a:solidFill>
                  <a:srgbClr val="FFFFFF"/>
                </a:solidFill>
                <a:latin typeface="Carlito"/>
                <a:cs typeface="Carlito"/>
              </a:rPr>
              <a:t>(cv=10) to find  optimal</a:t>
            </a:r>
            <a:r>
              <a:rPr lang="en-US"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1700" spc="-20" dirty="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endParaRPr lang="en-US" sz="17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700" dirty="0">
              <a:latin typeface="Carlito"/>
              <a:cs typeface="Carlito"/>
            </a:endParaRPr>
          </a:p>
        </p:txBody>
      </p:sp>
      <p:grpSp>
        <p:nvGrpSpPr>
          <p:cNvPr id="31" name="object 30"/>
          <p:cNvGrpSpPr/>
          <p:nvPr/>
        </p:nvGrpSpPr>
        <p:grpSpPr>
          <a:xfrm>
            <a:off x="6380988" y="2229611"/>
            <a:ext cx="1938655" cy="2316480"/>
            <a:chOff x="6380988" y="2229611"/>
            <a:chExt cx="1938655" cy="2316480"/>
          </a:xfrm>
          <a:gradFill>
            <a:gsLst>
              <a:gs pos="66000">
                <a:srgbClr val="0070C0"/>
              </a:gs>
              <a:gs pos="0">
                <a:schemeClr val="accent1">
                  <a:lumMod val="75000"/>
                </a:schemeClr>
              </a:gs>
              <a:gs pos="97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32" name="object 31"/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/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/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4"/>
          <p:cNvSpPr txBox="1"/>
          <p:nvPr/>
        </p:nvSpPr>
        <p:spPr>
          <a:xfrm>
            <a:off x="6454960" y="3408426"/>
            <a:ext cx="1901067" cy="18832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sz="17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 err="1" smtClean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r>
              <a:rPr lang="es-ES" sz="1700" spc="-10" dirty="0" smtClean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s-ES" sz="1700" dirty="0" err="1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lang="es-ES" sz="17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s-ES" sz="1700" dirty="0" err="1">
                <a:solidFill>
                  <a:srgbClr val="FFFFFF"/>
                </a:solidFill>
                <a:latin typeface="Carlito"/>
                <a:cs typeface="Carlito"/>
              </a:rPr>
              <a:t>LogReg</a:t>
            </a:r>
            <a:r>
              <a:rPr lang="es-ES" sz="1700" dirty="0">
                <a:solidFill>
                  <a:srgbClr val="FFFFFF"/>
                </a:solidFill>
                <a:latin typeface="Carlito"/>
                <a:cs typeface="Carlito"/>
              </a:rPr>
              <a:t>,</a:t>
            </a:r>
            <a:r>
              <a:rPr lang="es-ES"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s-ES" sz="1700" spc="-5" dirty="0">
                <a:solidFill>
                  <a:srgbClr val="FFFFFF"/>
                </a:solidFill>
                <a:latin typeface="Carlito"/>
                <a:cs typeface="Carlito"/>
              </a:rPr>
              <a:t>SVM</a:t>
            </a:r>
            <a:r>
              <a:rPr lang="es-ES" sz="1700" spc="-5" dirty="0" smtClean="0">
                <a:solidFill>
                  <a:srgbClr val="FFFFFF"/>
                </a:solidFill>
                <a:latin typeface="Carlito"/>
                <a:cs typeface="Carlito"/>
              </a:rPr>
              <a:t>, </a:t>
            </a:r>
            <a:r>
              <a:rPr lang="es-ES" sz="1700" dirty="0" err="1">
                <a:solidFill>
                  <a:srgbClr val="FFFFFF"/>
                </a:solidFill>
                <a:latin typeface="Carlito"/>
                <a:cs typeface="Carlito"/>
              </a:rPr>
              <a:t>Decision</a:t>
            </a:r>
            <a:r>
              <a:rPr lang="es-ES" sz="17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s-ES" sz="1700" spc="-45" dirty="0" err="1">
                <a:solidFill>
                  <a:srgbClr val="FFFFFF"/>
                </a:solidFill>
                <a:latin typeface="Carlito"/>
                <a:cs typeface="Carlito"/>
              </a:rPr>
              <a:t>Tree</a:t>
            </a:r>
            <a:r>
              <a:rPr lang="es-ES" sz="1700" spc="-45" dirty="0">
                <a:solidFill>
                  <a:srgbClr val="FFFFFF"/>
                </a:solidFill>
                <a:latin typeface="Carlito"/>
                <a:cs typeface="Carlito"/>
              </a:rPr>
              <a:t>,</a:t>
            </a:r>
            <a:r>
              <a:rPr lang="es-ES" sz="1700" spc="-2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s-ES" sz="1700" dirty="0" smtClean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lang="es-ES" sz="1700" dirty="0">
                <a:solidFill>
                  <a:srgbClr val="FFFFFF"/>
                </a:solidFill>
                <a:latin typeface="Carlito"/>
                <a:cs typeface="Carlito"/>
              </a:rPr>
              <a:t>KNN</a:t>
            </a:r>
            <a:r>
              <a:rPr lang="es-ES" sz="17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s-ES" sz="1700" dirty="0" err="1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lang="es-ES" sz="1700" dirty="0">
              <a:latin typeface="Carlito"/>
              <a:cs typeface="Carlito"/>
            </a:endParaRPr>
          </a:p>
          <a:p>
            <a:pPr marL="12700">
              <a:spcBef>
                <a:spcPts val="105"/>
              </a:spcBef>
            </a:pPr>
            <a:endParaRPr lang="es-ES" sz="1700" dirty="0">
              <a:latin typeface="Carlito"/>
              <a:cs typeface="Carlito"/>
            </a:endParaRPr>
          </a:p>
          <a:p>
            <a:pPr marL="12700">
              <a:spcBef>
                <a:spcPts val="105"/>
              </a:spcBef>
            </a:pPr>
            <a:endParaRPr lang="es-ES" sz="17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700" dirty="0">
              <a:latin typeface="Carlito"/>
              <a:cs typeface="Carlito"/>
            </a:endParaRPr>
          </a:p>
        </p:txBody>
      </p:sp>
      <p:grpSp>
        <p:nvGrpSpPr>
          <p:cNvPr id="39" name="object 38"/>
          <p:cNvGrpSpPr/>
          <p:nvPr/>
        </p:nvGrpSpPr>
        <p:grpSpPr>
          <a:xfrm>
            <a:off x="6380988" y="1933955"/>
            <a:ext cx="2950845" cy="1169035"/>
            <a:chOff x="6380988" y="1933955"/>
            <a:chExt cx="2950845" cy="1169035"/>
          </a:xfrm>
          <a:gradFill>
            <a:gsLst>
              <a:gs pos="66000">
                <a:srgbClr val="0070C0"/>
              </a:gs>
              <a:gs pos="0">
                <a:schemeClr val="accent1">
                  <a:lumMod val="75000"/>
                </a:schemeClr>
              </a:gs>
              <a:gs pos="97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40" name="object 39"/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2"/>
          <p:cNvSpPr txBox="1"/>
          <p:nvPr/>
        </p:nvSpPr>
        <p:spPr>
          <a:xfrm>
            <a:off x="6575326" y="2163193"/>
            <a:ext cx="1455420" cy="8111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Score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 smtClean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lang="es-ES" sz="17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s-ES" sz="1700" dirty="0" err="1">
                <a:solidFill>
                  <a:srgbClr val="FFFFFF"/>
                </a:solidFill>
                <a:latin typeface="Carlito"/>
                <a:cs typeface="Carlito"/>
              </a:rPr>
              <a:t>split</a:t>
            </a:r>
            <a:r>
              <a:rPr lang="es-ES" sz="17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s-ES" sz="170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lang="es-ES" sz="1700" spc="-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s-ES" sz="1700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lang="es-ES" sz="17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700" dirty="0">
              <a:latin typeface="Carlito"/>
              <a:cs typeface="Carlito"/>
            </a:endParaRPr>
          </a:p>
        </p:txBody>
      </p:sp>
      <p:grpSp>
        <p:nvGrpSpPr>
          <p:cNvPr id="45" name="object 44"/>
          <p:cNvGrpSpPr/>
          <p:nvPr/>
        </p:nvGrpSpPr>
        <p:grpSpPr>
          <a:xfrm>
            <a:off x="8938259" y="1933955"/>
            <a:ext cx="1938655" cy="1728470"/>
            <a:chOff x="8938259" y="1933955"/>
            <a:chExt cx="1938655" cy="1728470"/>
          </a:xfrm>
          <a:gradFill>
            <a:gsLst>
              <a:gs pos="66000">
                <a:srgbClr val="0070C0"/>
              </a:gs>
              <a:gs pos="0">
                <a:schemeClr val="accent1">
                  <a:lumMod val="75000"/>
                </a:schemeClr>
              </a:gs>
              <a:gs pos="97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46" name="object 45"/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8"/>
          <p:cNvSpPr txBox="1"/>
          <p:nvPr/>
        </p:nvSpPr>
        <p:spPr>
          <a:xfrm>
            <a:off x="9331579" y="2096592"/>
            <a:ext cx="1519555" cy="1072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 smtClean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r>
              <a:rPr lang="es-ES" sz="1700" spc="-5" dirty="0" smtClean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s-ES" sz="1700" spc="-25" dirty="0" err="1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lang="es-ES" sz="17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s-ES" sz="1700" dirty="0" err="1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lang="es-ES" sz="17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s-ES" sz="1700" dirty="0" err="1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lang="es-ES" sz="17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700" dirty="0">
              <a:latin typeface="Carlito"/>
              <a:cs typeface="Carlito"/>
            </a:endParaRPr>
          </a:p>
        </p:txBody>
      </p:sp>
      <p:grpSp>
        <p:nvGrpSpPr>
          <p:cNvPr id="51" name="object 50"/>
          <p:cNvGrpSpPr/>
          <p:nvPr/>
        </p:nvGrpSpPr>
        <p:grpSpPr>
          <a:xfrm>
            <a:off x="8938259" y="3375659"/>
            <a:ext cx="1938655" cy="1170305"/>
            <a:chOff x="8938259" y="3375659"/>
            <a:chExt cx="1938655" cy="1170305"/>
          </a:xfrm>
          <a:gradFill>
            <a:gsLst>
              <a:gs pos="66000">
                <a:srgbClr val="0070C0"/>
              </a:gs>
              <a:gs pos="0">
                <a:schemeClr val="accent1">
                  <a:lumMod val="75000"/>
                </a:schemeClr>
              </a:gs>
              <a:gs pos="97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52" name="object 51"/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2"/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3"/>
          <p:cNvSpPr txBox="1"/>
          <p:nvPr/>
        </p:nvSpPr>
        <p:spPr>
          <a:xfrm>
            <a:off x="8962269" y="3649819"/>
            <a:ext cx="206668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scores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55" name="Rectángulo 54"/>
          <p:cNvSpPr/>
          <p:nvPr/>
        </p:nvSpPr>
        <p:spPr>
          <a:xfrm>
            <a:off x="203693" y="2263625"/>
            <a:ext cx="3359827" cy="2423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lang="es-ES" u="heavy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s-ES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s-ES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</a:t>
            </a:r>
            <a:r>
              <a:rPr lang="es-ES" u="heavy" spc="-5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:</a:t>
            </a:r>
          </a:p>
          <a:p>
            <a:pPr marL="12700">
              <a:spcBef>
                <a:spcPts val="925"/>
              </a:spcBef>
            </a:pPr>
            <a:r>
              <a:rPr lang="es-ES" dirty="0">
                <a:hlinkClick r:id="rId3"/>
              </a:rPr>
              <a:t>https://github.com/Alejandro2195/IBM_Data_Science_Professional_Certification_-_Final_Project/blob/main/4.%20Predictive%20Analysis%20(Classification)/</a:t>
            </a:r>
            <a:r>
              <a:rPr lang="es-ES" dirty="0" smtClean="0">
                <a:hlinkClick r:id="rId3"/>
              </a:rPr>
              <a:t>Machine%20Learning%20Prediction.ipynb</a:t>
            </a:r>
            <a:r>
              <a:rPr lang="es-ES" dirty="0">
                <a:latin typeface="Carlito"/>
              </a:rPr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xmlns="" id="{ED8F4877-D962-4130-8512-2C5408972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735136"/>
            <a:ext cx="5963918" cy="3354704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267459" y="5494183"/>
            <a:ext cx="9372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is a preview of the </a:t>
            </a:r>
            <a:r>
              <a:rPr lang="en-US" dirty="0" err="1"/>
              <a:t>Plotly</a:t>
            </a:r>
            <a:r>
              <a:rPr lang="en-US" dirty="0"/>
              <a:t> dashboard. The following sides will show the results of EDA with  visualization, EDA with SQL, Interactive Map with Folium, and finally the results of our model with  about 83% accuracy.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39623" y="1632204"/>
            <a:ext cx="12100560" cy="2377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 txBox="1"/>
          <p:nvPr/>
        </p:nvSpPr>
        <p:spPr>
          <a:xfrm>
            <a:off x="2859453" y="4295745"/>
            <a:ext cx="909808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918487" y="5204731"/>
            <a:ext cx="10218647" cy="9877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20900"/>
              </a:lnSpc>
              <a:spcBef>
                <a:spcPts val="105"/>
              </a:spcBef>
            </a:pPr>
            <a:r>
              <a:rPr b="1" spc="-20" dirty="0">
                <a:latin typeface="Carlito"/>
                <a:cs typeface="Carlito"/>
              </a:rPr>
              <a:t>Graphic </a:t>
            </a:r>
            <a:r>
              <a:rPr b="1" spc="-10" dirty="0">
                <a:latin typeface="Carlito"/>
                <a:cs typeface="Carlito"/>
              </a:rPr>
              <a:t>suggests </a:t>
            </a:r>
            <a:r>
              <a:rPr b="1" spc="-5" dirty="0">
                <a:latin typeface="Carlito"/>
                <a:cs typeface="Carlito"/>
              </a:rPr>
              <a:t>an </a:t>
            </a:r>
            <a:r>
              <a:rPr b="1" spc="-20" dirty="0">
                <a:latin typeface="Carlito"/>
                <a:cs typeface="Carlito"/>
              </a:rPr>
              <a:t>increase </a:t>
            </a:r>
            <a:r>
              <a:rPr b="1" dirty="0">
                <a:latin typeface="Carlito"/>
                <a:cs typeface="Carlito"/>
              </a:rPr>
              <a:t>in </a:t>
            </a:r>
            <a:r>
              <a:rPr b="1" spc="-15" dirty="0">
                <a:latin typeface="Carlito"/>
                <a:cs typeface="Carlito"/>
              </a:rPr>
              <a:t>success </a:t>
            </a:r>
            <a:r>
              <a:rPr b="1" spc="-40" dirty="0">
                <a:latin typeface="Carlito"/>
                <a:cs typeface="Carlito"/>
              </a:rPr>
              <a:t>rate </a:t>
            </a:r>
            <a:r>
              <a:rPr b="1" spc="-20" dirty="0">
                <a:latin typeface="Carlito"/>
                <a:cs typeface="Carlito"/>
              </a:rPr>
              <a:t>over </a:t>
            </a:r>
            <a:r>
              <a:rPr b="1" spc="-5" dirty="0">
                <a:latin typeface="Carlito"/>
                <a:cs typeface="Carlito"/>
              </a:rPr>
              <a:t>time </a:t>
            </a:r>
            <a:r>
              <a:rPr b="1" spc="-20" dirty="0">
                <a:latin typeface="Carlito"/>
                <a:cs typeface="Carlito"/>
              </a:rPr>
              <a:t>(indicated </a:t>
            </a:r>
            <a:r>
              <a:rPr b="1" dirty="0">
                <a:latin typeface="Carlito"/>
                <a:cs typeface="Carlito"/>
              </a:rPr>
              <a:t>in </a:t>
            </a:r>
            <a:r>
              <a:rPr b="1" spc="-10" dirty="0">
                <a:latin typeface="Carlito"/>
                <a:cs typeface="Carlito"/>
              </a:rPr>
              <a:t>Flight </a:t>
            </a:r>
            <a:r>
              <a:rPr b="1" spc="-5" dirty="0">
                <a:latin typeface="Carlito"/>
                <a:cs typeface="Carlito"/>
              </a:rPr>
              <a:t>Number).  </a:t>
            </a:r>
            <a:r>
              <a:rPr b="1" spc="-25" dirty="0">
                <a:latin typeface="Carlito"/>
                <a:cs typeface="Carlito"/>
              </a:rPr>
              <a:t>Likely </a:t>
            </a:r>
            <a:r>
              <a:rPr b="1" spc="-5" dirty="0">
                <a:latin typeface="Carlito"/>
                <a:cs typeface="Carlito"/>
              </a:rPr>
              <a:t>a big </a:t>
            </a:r>
            <a:r>
              <a:rPr b="1" spc="-25" dirty="0">
                <a:latin typeface="Carlito"/>
                <a:cs typeface="Carlito"/>
              </a:rPr>
              <a:t>breakthrough </a:t>
            </a:r>
            <a:r>
              <a:rPr b="1" spc="-20" dirty="0">
                <a:latin typeface="Carlito"/>
                <a:cs typeface="Carlito"/>
              </a:rPr>
              <a:t>around </a:t>
            </a:r>
            <a:r>
              <a:rPr b="1" spc="-10" dirty="0">
                <a:latin typeface="Carlito"/>
                <a:cs typeface="Carlito"/>
              </a:rPr>
              <a:t>flight </a:t>
            </a:r>
            <a:r>
              <a:rPr b="1" spc="-15" dirty="0">
                <a:latin typeface="Carlito"/>
                <a:cs typeface="Carlito"/>
              </a:rPr>
              <a:t>20 </a:t>
            </a:r>
            <a:r>
              <a:rPr b="1" spc="-5" dirty="0">
                <a:latin typeface="Carlito"/>
                <a:cs typeface="Carlito"/>
              </a:rPr>
              <a:t>which </a:t>
            </a:r>
            <a:r>
              <a:rPr b="1" spc="-15" dirty="0">
                <a:latin typeface="Carlito"/>
                <a:cs typeface="Carlito"/>
              </a:rPr>
              <a:t>significantly </a:t>
            </a:r>
            <a:r>
              <a:rPr b="1" spc="-20" dirty="0">
                <a:latin typeface="Carlito"/>
                <a:cs typeface="Carlito"/>
              </a:rPr>
              <a:t>increased </a:t>
            </a:r>
            <a:r>
              <a:rPr b="1" spc="-15" dirty="0">
                <a:latin typeface="Carlito"/>
                <a:cs typeface="Carlito"/>
              </a:rPr>
              <a:t>success </a:t>
            </a:r>
            <a:r>
              <a:rPr b="1" spc="-25" dirty="0">
                <a:latin typeface="Carlito"/>
                <a:cs typeface="Carlito"/>
              </a:rPr>
              <a:t>rate.  </a:t>
            </a:r>
            <a:r>
              <a:rPr b="1" spc="-20" dirty="0">
                <a:latin typeface="Carlito"/>
                <a:cs typeface="Carlito"/>
              </a:rPr>
              <a:t>CCAFS appears </a:t>
            </a:r>
            <a:r>
              <a:rPr b="1" spc="-15" dirty="0">
                <a:latin typeface="Carlito"/>
                <a:cs typeface="Carlito"/>
              </a:rPr>
              <a:t>to </a:t>
            </a:r>
            <a:r>
              <a:rPr b="1" spc="-5" dirty="0">
                <a:latin typeface="Carlito"/>
                <a:cs typeface="Carlito"/>
              </a:rPr>
              <a:t>be the main </a:t>
            </a:r>
            <a:r>
              <a:rPr b="1" spc="-10" dirty="0">
                <a:latin typeface="Carlito"/>
                <a:cs typeface="Carlito"/>
              </a:rPr>
              <a:t>launch </a:t>
            </a:r>
            <a:r>
              <a:rPr b="1" spc="-15" dirty="0">
                <a:latin typeface="Carlito"/>
                <a:cs typeface="Carlito"/>
              </a:rPr>
              <a:t>site </a:t>
            </a:r>
            <a:r>
              <a:rPr b="1" spc="-5" dirty="0">
                <a:latin typeface="Carlito"/>
                <a:cs typeface="Carlito"/>
              </a:rPr>
              <a:t>as it has the </a:t>
            </a:r>
            <a:r>
              <a:rPr b="1" spc="-20" dirty="0">
                <a:latin typeface="Carlito"/>
                <a:cs typeface="Carlito"/>
              </a:rPr>
              <a:t>most</a:t>
            </a:r>
            <a:r>
              <a:rPr b="1" spc="-90" dirty="0">
                <a:latin typeface="Carlito"/>
                <a:cs typeface="Carlito"/>
              </a:rPr>
              <a:t> </a:t>
            </a:r>
            <a:r>
              <a:rPr b="1" spc="-20" dirty="0">
                <a:latin typeface="Carlito"/>
                <a:cs typeface="Carlito"/>
              </a:rPr>
              <a:t>volume.</a:t>
            </a:r>
            <a:endParaRPr b="1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object 7"/>
          <p:cNvSpPr/>
          <p:nvPr/>
        </p:nvSpPr>
        <p:spPr>
          <a:xfrm>
            <a:off x="39623" y="1653539"/>
            <a:ext cx="12100560" cy="2377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1807385" y="5223109"/>
            <a:ext cx="8440851" cy="80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ct val="121400"/>
              </a:lnSpc>
              <a:spcBef>
                <a:spcPts val="100"/>
              </a:spcBef>
            </a:pPr>
            <a:r>
              <a:rPr lang="en-US" sz="2000" b="1" spc="-25" dirty="0">
                <a:latin typeface="Carlito"/>
                <a:cs typeface="Carlito"/>
              </a:rPr>
              <a:t>Payload </a:t>
            </a:r>
            <a:r>
              <a:rPr lang="en-US" sz="2000" b="1" spc="-5" dirty="0">
                <a:latin typeface="Carlito"/>
                <a:cs typeface="Carlito"/>
              </a:rPr>
              <a:t>mass </a:t>
            </a:r>
            <a:r>
              <a:rPr lang="en-US" sz="2000" b="1" spc="-20" dirty="0">
                <a:latin typeface="Carlito"/>
                <a:cs typeface="Carlito"/>
              </a:rPr>
              <a:t>appears </a:t>
            </a:r>
            <a:r>
              <a:rPr lang="en-US" sz="2000" b="1" spc="-15" dirty="0">
                <a:latin typeface="Carlito"/>
                <a:cs typeface="Carlito"/>
              </a:rPr>
              <a:t>to </a:t>
            </a:r>
            <a:r>
              <a:rPr lang="en-US" sz="2000" b="1" spc="-20" dirty="0">
                <a:latin typeface="Carlito"/>
                <a:cs typeface="Carlito"/>
              </a:rPr>
              <a:t>fall mostly between </a:t>
            </a:r>
            <a:r>
              <a:rPr lang="en-US" sz="2000" b="1" spc="-10" dirty="0">
                <a:latin typeface="Carlito"/>
                <a:cs typeface="Carlito"/>
              </a:rPr>
              <a:t>0-6000 </a:t>
            </a:r>
            <a:r>
              <a:rPr lang="en-US" sz="2000" b="1" spc="-5" dirty="0">
                <a:latin typeface="Carlito"/>
                <a:cs typeface="Carlito"/>
              </a:rPr>
              <a:t>kg.  </a:t>
            </a:r>
            <a:r>
              <a:rPr lang="en-US" sz="2000" b="1" spc="-25" dirty="0">
                <a:latin typeface="Carlito"/>
                <a:cs typeface="Carlito"/>
              </a:rPr>
              <a:t>Different </a:t>
            </a:r>
            <a:r>
              <a:rPr lang="en-US" sz="2000" b="1" spc="-5" dirty="0">
                <a:latin typeface="Carlito"/>
                <a:cs typeface="Carlito"/>
              </a:rPr>
              <a:t>launch </a:t>
            </a:r>
            <a:r>
              <a:rPr lang="en-US" sz="2000" b="1" spc="-10" dirty="0">
                <a:latin typeface="Carlito"/>
                <a:cs typeface="Carlito"/>
              </a:rPr>
              <a:t>sites </a:t>
            </a:r>
            <a:r>
              <a:rPr lang="en-US" sz="2000" b="1" spc="-5" dirty="0">
                <a:latin typeface="Carlito"/>
                <a:cs typeface="Carlito"/>
              </a:rPr>
              <a:t>also </a:t>
            </a:r>
            <a:r>
              <a:rPr lang="en-US" sz="2000" b="1" spc="-15" dirty="0">
                <a:latin typeface="Carlito"/>
                <a:cs typeface="Carlito"/>
              </a:rPr>
              <a:t>seem to use </a:t>
            </a:r>
            <a:r>
              <a:rPr lang="en-US" sz="2000" b="1" spc="-25" dirty="0">
                <a:latin typeface="Carlito"/>
                <a:cs typeface="Carlito"/>
              </a:rPr>
              <a:t>different </a:t>
            </a:r>
            <a:r>
              <a:rPr lang="en-US" sz="2000" b="1" spc="-20" dirty="0">
                <a:latin typeface="Carlito"/>
                <a:cs typeface="Carlito"/>
              </a:rPr>
              <a:t>payload</a:t>
            </a:r>
            <a:r>
              <a:rPr lang="en-US" sz="2000" b="1" spc="-10" dirty="0">
                <a:latin typeface="Carlito"/>
                <a:cs typeface="Carlito"/>
              </a:rPr>
              <a:t> </a:t>
            </a:r>
            <a:r>
              <a:rPr lang="en-US" sz="2000" b="1" spc="-5" dirty="0">
                <a:latin typeface="Carlito"/>
                <a:cs typeface="Carlito"/>
              </a:rPr>
              <a:t>mass.</a:t>
            </a:r>
            <a:endParaRPr lang="en-US" sz="2000" b="1" dirty="0">
              <a:latin typeface="Carlito"/>
              <a:cs typeface="Carlito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62200" y="4457125"/>
            <a:ext cx="86809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20" dirty="0">
                <a:latin typeface="Carlito"/>
                <a:cs typeface="Carlito"/>
              </a:rPr>
              <a:t>Green indicates successful </a:t>
            </a:r>
            <a:r>
              <a:rPr lang="en-US" spc="-10" dirty="0">
                <a:latin typeface="Carlito"/>
                <a:cs typeface="Carlito"/>
              </a:rPr>
              <a:t>launch; </a:t>
            </a:r>
            <a:r>
              <a:rPr lang="en-US" spc="-15" dirty="0">
                <a:latin typeface="Carlito"/>
                <a:cs typeface="Carlito"/>
              </a:rPr>
              <a:t>Purple </a:t>
            </a:r>
            <a:r>
              <a:rPr lang="en-US" spc="-20" dirty="0">
                <a:latin typeface="Carlito"/>
                <a:cs typeface="Carlito"/>
              </a:rPr>
              <a:t>indicates unsuccessful</a:t>
            </a:r>
            <a:r>
              <a:rPr lang="en-US" spc="185" dirty="0">
                <a:latin typeface="Carlito"/>
                <a:cs typeface="Carlito"/>
              </a:rPr>
              <a:t> </a:t>
            </a:r>
            <a:r>
              <a:rPr lang="en-US" spc="-10" dirty="0">
                <a:latin typeface="Carlito"/>
                <a:cs typeface="Carlito"/>
              </a:rPr>
              <a:t>launch.</a:t>
            </a:r>
            <a:endParaRPr lang="en-US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8522" y="5144213"/>
            <a:ext cx="8546445" cy="168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 algn="just">
              <a:lnSpc>
                <a:spcPct val="120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b="1" spc="-15" dirty="0">
                <a:latin typeface="Carlito"/>
                <a:cs typeface="Carlito"/>
              </a:rPr>
              <a:t>ES-L1 </a:t>
            </a:r>
            <a:r>
              <a:rPr b="1" spc="-20" dirty="0">
                <a:latin typeface="Carlito"/>
                <a:cs typeface="Carlito"/>
              </a:rPr>
              <a:t>(1), </a:t>
            </a:r>
            <a:r>
              <a:rPr b="1" spc="-25" dirty="0">
                <a:latin typeface="Carlito"/>
                <a:cs typeface="Carlito"/>
              </a:rPr>
              <a:t>GEO </a:t>
            </a:r>
            <a:r>
              <a:rPr b="1" spc="-20" dirty="0">
                <a:latin typeface="Carlito"/>
                <a:cs typeface="Carlito"/>
              </a:rPr>
              <a:t>(1), HEO </a:t>
            </a:r>
            <a:r>
              <a:rPr b="1" spc="-15" dirty="0">
                <a:latin typeface="Carlito"/>
                <a:cs typeface="Carlito"/>
              </a:rPr>
              <a:t>(1) </a:t>
            </a:r>
            <a:r>
              <a:rPr b="1" spc="-25" dirty="0">
                <a:latin typeface="Carlito"/>
                <a:cs typeface="Carlito"/>
              </a:rPr>
              <a:t>have </a:t>
            </a:r>
            <a:r>
              <a:rPr b="1" spc="-20" dirty="0">
                <a:latin typeface="Carlito"/>
                <a:cs typeface="Carlito"/>
              </a:rPr>
              <a:t>100% </a:t>
            </a:r>
            <a:r>
              <a:rPr b="1" spc="-15" dirty="0">
                <a:latin typeface="Carlito"/>
                <a:cs typeface="Carlito"/>
              </a:rPr>
              <a:t>success </a:t>
            </a:r>
            <a:r>
              <a:rPr b="1" spc="-40" dirty="0">
                <a:latin typeface="Carlito"/>
                <a:cs typeface="Carlito"/>
              </a:rPr>
              <a:t>rate </a:t>
            </a:r>
            <a:r>
              <a:rPr b="1" spc="-15" dirty="0">
                <a:latin typeface="Carlito"/>
                <a:cs typeface="Carlito"/>
              </a:rPr>
              <a:t>(sample </a:t>
            </a:r>
            <a:r>
              <a:rPr b="1" spc="-20" dirty="0">
                <a:latin typeface="Carlito"/>
                <a:cs typeface="Carlito"/>
              </a:rPr>
              <a:t>sizes </a:t>
            </a:r>
            <a:r>
              <a:rPr b="1" spc="-5" dirty="0">
                <a:latin typeface="Carlito"/>
                <a:cs typeface="Carlito"/>
              </a:rPr>
              <a:t>in </a:t>
            </a:r>
            <a:r>
              <a:rPr b="1" spc="-20" dirty="0">
                <a:latin typeface="Carlito"/>
                <a:cs typeface="Carlito"/>
              </a:rPr>
              <a:t>parenthesis)  </a:t>
            </a:r>
            <a:r>
              <a:rPr b="1" spc="-10" dirty="0">
                <a:latin typeface="Carlito"/>
                <a:cs typeface="Carlito"/>
              </a:rPr>
              <a:t>SSO </a:t>
            </a:r>
            <a:r>
              <a:rPr b="1" spc="-15" dirty="0">
                <a:latin typeface="Carlito"/>
                <a:cs typeface="Carlito"/>
              </a:rPr>
              <a:t>(5) </a:t>
            </a:r>
            <a:r>
              <a:rPr b="1" spc="-5" dirty="0">
                <a:latin typeface="Carlito"/>
                <a:cs typeface="Carlito"/>
              </a:rPr>
              <a:t>has </a:t>
            </a:r>
            <a:r>
              <a:rPr b="1" spc="-20" dirty="0">
                <a:latin typeface="Carlito"/>
                <a:cs typeface="Carlito"/>
              </a:rPr>
              <a:t>100% </a:t>
            </a:r>
            <a:r>
              <a:rPr b="1" spc="-10" dirty="0">
                <a:latin typeface="Carlito"/>
                <a:cs typeface="Carlito"/>
              </a:rPr>
              <a:t>success</a:t>
            </a:r>
            <a:r>
              <a:rPr b="1" spc="45" dirty="0">
                <a:latin typeface="Carlito"/>
                <a:cs typeface="Carlito"/>
              </a:rPr>
              <a:t> </a:t>
            </a:r>
            <a:r>
              <a:rPr b="1" spc="-40" dirty="0">
                <a:latin typeface="Carlito"/>
                <a:cs typeface="Carlito"/>
              </a:rPr>
              <a:t>rate</a:t>
            </a:r>
            <a:endParaRPr b="1" dirty="0">
              <a:latin typeface="Carlito"/>
              <a:cs typeface="Carlito"/>
            </a:endParaRPr>
          </a:p>
          <a:p>
            <a:pPr marL="298450" indent="-285750" algn="just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</a:pPr>
            <a:r>
              <a:rPr b="1" spc="-25" dirty="0">
                <a:latin typeface="Carlito"/>
                <a:cs typeface="Carlito"/>
              </a:rPr>
              <a:t>VLEO </a:t>
            </a:r>
            <a:r>
              <a:rPr b="1" spc="-20" dirty="0">
                <a:latin typeface="Carlito"/>
                <a:cs typeface="Carlito"/>
              </a:rPr>
              <a:t>(14) </a:t>
            </a:r>
            <a:r>
              <a:rPr b="1" spc="-5" dirty="0">
                <a:latin typeface="Carlito"/>
                <a:cs typeface="Carlito"/>
              </a:rPr>
              <a:t>has </a:t>
            </a:r>
            <a:r>
              <a:rPr b="1" spc="-20" dirty="0">
                <a:latin typeface="Carlito"/>
                <a:cs typeface="Carlito"/>
              </a:rPr>
              <a:t>decent </a:t>
            </a:r>
            <a:r>
              <a:rPr b="1" spc="-15" dirty="0">
                <a:latin typeface="Carlito"/>
                <a:cs typeface="Carlito"/>
              </a:rPr>
              <a:t>success </a:t>
            </a:r>
            <a:r>
              <a:rPr b="1" spc="-40" dirty="0">
                <a:latin typeface="Carlito"/>
                <a:cs typeface="Carlito"/>
              </a:rPr>
              <a:t>rate </a:t>
            </a:r>
            <a:r>
              <a:rPr b="1" spc="-5" dirty="0">
                <a:latin typeface="Carlito"/>
                <a:cs typeface="Carlito"/>
              </a:rPr>
              <a:t>and</a:t>
            </a:r>
            <a:r>
              <a:rPr b="1" spc="150" dirty="0">
                <a:latin typeface="Carlito"/>
                <a:cs typeface="Carlito"/>
              </a:rPr>
              <a:t> </a:t>
            </a:r>
            <a:r>
              <a:rPr b="1" spc="-25" dirty="0">
                <a:latin typeface="Carlito"/>
                <a:cs typeface="Carlito"/>
              </a:rPr>
              <a:t>attempts</a:t>
            </a:r>
            <a:endParaRPr b="1" dirty="0">
              <a:latin typeface="Carlito"/>
              <a:cs typeface="Carlito"/>
            </a:endParaRPr>
          </a:p>
          <a:p>
            <a:pPr marL="298450" indent="-285750" algn="just">
              <a:lnSpc>
                <a:spcPct val="100000"/>
              </a:lnSpc>
              <a:spcBef>
                <a:spcPts val="395"/>
              </a:spcBef>
              <a:buFont typeface="Arial" panose="020B0604020202020204" pitchFamily="34" charset="0"/>
              <a:buChar char="•"/>
            </a:pPr>
            <a:r>
              <a:rPr b="1" spc="-5" dirty="0">
                <a:latin typeface="Carlito"/>
                <a:cs typeface="Carlito"/>
              </a:rPr>
              <a:t>SO </a:t>
            </a:r>
            <a:r>
              <a:rPr b="1" spc="-15" dirty="0">
                <a:latin typeface="Carlito"/>
                <a:cs typeface="Carlito"/>
              </a:rPr>
              <a:t>(1) </a:t>
            </a:r>
            <a:r>
              <a:rPr b="1" spc="-5" dirty="0">
                <a:latin typeface="Carlito"/>
                <a:cs typeface="Carlito"/>
              </a:rPr>
              <a:t>has </a:t>
            </a:r>
            <a:r>
              <a:rPr b="1" spc="-15" dirty="0">
                <a:latin typeface="Carlito"/>
                <a:cs typeface="Carlito"/>
              </a:rPr>
              <a:t>0% success</a:t>
            </a:r>
            <a:r>
              <a:rPr b="1" spc="85" dirty="0">
                <a:latin typeface="Carlito"/>
                <a:cs typeface="Carlito"/>
              </a:rPr>
              <a:t> </a:t>
            </a:r>
            <a:r>
              <a:rPr b="1" spc="-40" dirty="0">
                <a:latin typeface="Carlito"/>
                <a:cs typeface="Carlito"/>
              </a:rPr>
              <a:t>rate</a:t>
            </a:r>
            <a:endParaRPr b="1" dirty="0">
              <a:latin typeface="Carlito"/>
              <a:cs typeface="Carlito"/>
            </a:endParaRPr>
          </a:p>
          <a:p>
            <a:pPr marL="298450" indent="-285750" algn="just">
              <a:lnSpc>
                <a:spcPct val="100000"/>
              </a:lnSpc>
              <a:spcBef>
                <a:spcPts val="565"/>
              </a:spcBef>
              <a:buFont typeface="Arial" panose="020B0604020202020204" pitchFamily="34" charset="0"/>
              <a:buChar char="•"/>
            </a:pPr>
            <a:r>
              <a:rPr b="1" spc="-40" dirty="0">
                <a:latin typeface="Carlito"/>
                <a:cs typeface="Carlito"/>
              </a:rPr>
              <a:t>GTO </a:t>
            </a:r>
            <a:r>
              <a:rPr b="1" spc="-20" dirty="0">
                <a:latin typeface="Carlito"/>
                <a:cs typeface="Carlito"/>
              </a:rPr>
              <a:t>(27) </a:t>
            </a:r>
            <a:r>
              <a:rPr b="1" spc="-5" dirty="0">
                <a:latin typeface="Carlito"/>
                <a:cs typeface="Carlito"/>
              </a:rPr>
              <a:t>has the </a:t>
            </a:r>
            <a:r>
              <a:rPr b="1" spc="-20" dirty="0">
                <a:latin typeface="Carlito"/>
                <a:cs typeface="Carlito"/>
              </a:rPr>
              <a:t>around 50% </a:t>
            </a:r>
            <a:r>
              <a:rPr b="1" spc="-15" dirty="0">
                <a:latin typeface="Carlito"/>
                <a:cs typeface="Carlito"/>
              </a:rPr>
              <a:t>success </a:t>
            </a:r>
            <a:r>
              <a:rPr b="1" spc="-40" dirty="0">
                <a:latin typeface="Carlito"/>
                <a:cs typeface="Carlito"/>
              </a:rPr>
              <a:t>rate </a:t>
            </a:r>
            <a:r>
              <a:rPr b="1" spc="-15" dirty="0">
                <a:latin typeface="Carlito"/>
                <a:cs typeface="Carlito"/>
              </a:rPr>
              <a:t>but </a:t>
            </a:r>
            <a:r>
              <a:rPr b="1" spc="-20" dirty="0">
                <a:latin typeface="Carlito"/>
                <a:cs typeface="Carlito"/>
              </a:rPr>
              <a:t>largest</a:t>
            </a:r>
            <a:r>
              <a:rPr b="1" spc="225" dirty="0">
                <a:latin typeface="Carlito"/>
                <a:cs typeface="Carlito"/>
              </a:rPr>
              <a:t> </a:t>
            </a:r>
            <a:r>
              <a:rPr b="1" spc="-5" dirty="0">
                <a:latin typeface="Carlito"/>
                <a:cs typeface="Carlito"/>
              </a:rPr>
              <a:t>sample</a:t>
            </a:r>
            <a:endParaRPr b="1" dirty="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34189" y="1446709"/>
            <a:ext cx="5430011" cy="351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45201" y="1871663"/>
            <a:ext cx="2745183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Success </a:t>
            </a:r>
            <a:r>
              <a:rPr sz="1800" spc="-25" dirty="0">
                <a:latin typeface="Carlito"/>
                <a:cs typeface="Carlito"/>
              </a:rPr>
              <a:t>Rate </a:t>
            </a:r>
            <a:r>
              <a:rPr sz="1800" spc="-20" dirty="0">
                <a:latin typeface="Carlito"/>
                <a:cs typeface="Carlito"/>
              </a:rPr>
              <a:t>Scale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spc="-5" dirty="0" smtClean="0">
                <a:latin typeface="Carlito"/>
                <a:cs typeface="Carlito"/>
              </a:rPr>
              <a:t>with</a:t>
            </a:r>
            <a:r>
              <a:rPr lang="es-ES" sz="1800" spc="-5" dirty="0" smtClean="0">
                <a:latin typeface="Carlito"/>
                <a:cs typeface="Carlito"/>
              </a:rPr>
              <a:t>: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 smtClean="0">
                <a:latin typeface="Carlito"/>
                <a:cs typeface="Carlito"/>
              </a:rPr>
              <a:t>0 </a:t>
            </a:r>
            <a:r>
              <a:rPr sz="1800" dirty="0">
                <a:latin typeface="Carlito"/>
                <a:cs typeface="Carlito"/>
              </a:rPr>
              <a:t>as</a:t>
            </a:r>
            <a:r>
              <a:rPr sz="1800" spc="-7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0</a:t>
            </a:r>
            <a:r>
              <a:rPr sz="1800" spc="-5" dirty="0" smtClean="0">
                <a:latin typeface="Carlito"/>
                <a:cs typeface="Carlito"/>
              </a:rPr>
              <a:t>%</a:t>
            </a:r>
            <a:endParaRPr lang="es-ES" sz="1800" spc="-5" dirty="0" smtClean="0">
              <a:latin typeface="Carlito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sz="1800" dirty="0" smtClean="0">
                <a:latin typeface="Carlito"/>
                <a:cs typeface="Carlito"/>
              </a:rPr>
              <a:t>0.6 </a:t>
            </a:r>
            <a:r>
              <a:rPr sz="1800" dirty="0">
                <a:latin typeface="Carlito"/>
                <a:cs typeface="Carlito"/>
              </a:rPr>
              <a:t>as</a:t>
            </a:r>
            <a:r>
              <a:rPr sz="1800" spc="-19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60%  </a:t>
            </a:r>
            <a:endParaRPr lang="es-ES" sz="1800" dirty="0" smtClean="0">
              <a:latin typeface="Carlito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sz="1800" dirty="0" smtClean="0">
                <a:latin typeface="Carlito"/>
                <a:cs typeface="Carlito"/>
              </a:rPr>
              <a:t>1 </a:t>
            </a:r>
            <a:r>
              <a:rPr sz="1800" dirty="0">
                <a:latin typeface="Carlito"/>
                <a:cs typeface="Carlito"/>
              </a:rPr>
              <a:t>as</a:t>
            </a:r>
            <a:r>
              <a:rPr sz="1800" spc="-12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100%</a:t>
            </a:r>
            <a:endParaRPr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9216" y="5021537"/>
            <a:ext cx="10339864" cy="16210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3951604" indent="-285750">
              <a:lnSpc>
                <a:spcPct val="121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b="1" spc="-15" dirty="0">
                <a:latin typeface="Carlito"/>
                <a:cs typeface="Carlito"/>
              </a:rPr>
              <a:t>Launch Orbit </a:t>
            </a:r>
            <a:r>
              <a:rPr b="1" spc="-25" dirty="0">
                <a:latin typeface="Carlito"/>
                <a:cs typeface="Carlito"/>
              </a:rPr>
              <a:t>preferences </a:t>
            </a:r>
            <a:r>
              <a:rPr b="1" spc="-5" dirty="0">
                <a:latin typeface="Carlito"/>
                <a:cs typeface="Carlito"/>
              </a:rPr>
              <a:t>changed </a:t>
            </a:r>
            <a:r>
              <a:rPr b="1" spc="-20" dirty="0">
                <a:latin typeface="Carlito"/>
                <a:cs typeface="Carlito"/>
              </a:rPr>
              <a:t>over </a:t>
            </a:r>
            <a:r>
              <a:rPr b="1" spc="-10" dirty="0">
                <a:latin typeface="Carlito"/>
                <a:cs typeface="Carlito"/>
              </a:rPr>
              <a:t>Flight </a:t>
            </a:r>
            <a:r>
              <a:rPr b="1" spc="-50" dirty="0">
                <a:latin typeface="Carlito"/>
                <a:cs typeface="Carlito"/>
              </a:rPr>
              <a:t>Number.  </a:t>
            </a:r>
            <a:r>
              <a:rPr b="1" spc="-15" dirty="0">
                <a:latin typeface="Carlito"/>
                <a:cs typeface="Carlito"/>
              </a:rPr>
              <a:t>Launch </a:t>
            </a:r>
            <a:r>
              <a:rPr b="1" spc="-25" dirty="0">
                <a:latin typeface="Carlito"/>
                <a:cs typeface="Carlito"/>
              </a:rPr>
              <a:t>Outcome </a:t>
            </a:r>
            <a:r>
              <a:rPr b="1" spc="-15" dirty="0">
                <a:latin typeface="Carlito"/>
                <a:cs typeface="Carlito"/>
              </a:rPr>
              <a:t>seems to </a:t>
            </a:r>
            <a:r>
              <a:rPr b="1" spc="-25" dirty="0">
                <a:latin typeface="Carlito"/>
                <a:cs typeface="Carlito"/>
              </a:rPr>
              <a:t>correlate </a:t>
            </a:r>
            <a:r>
              <a:rPr b="1" spc="-5" dirty="0">
                <a:latin typeface="Carlito"/>
                <a:cs typeface="Carlito"/>
              </a:rPr>
              <a:t>with this</a:t>
            </a:r>
            <a:r>
              <a:rPr b="1" spc="120" dirty="0">
                <a:latin typeface="Carlito"/>
                <a:cs typeface="Carlito"/>
              </a:rPr>
              <a:t> </a:t>
            </a:r>
            <a:r>
              <a:rPr b="1" spc="-25" dirty="0">
                <a:latin typeface="Carlito"/>
                <a:cs typeface="Carlito"/>
              </a:rPr>
              <a:t>preference.</a:t>
            </a:r>
            <a:endParaRPr b="1" dirty="0">
              <a:latin typeface="Carlito"/>
              <a:cs typeface="Carlito"/>
            </a:endParaRPr>
          </a:p>
          <a:p>
            <a:pPr marL="298450" marR="5080" indent="-285750">
              <a:lnSpc>
                <a:spcPts val="233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b="1" spc="-15" dirty="0">
                <a:latin typeface="Carlito"/>
                <a:cs typeface="Carlito"/>
              </a:rPr>
              <a:t>SpaceX </a:t>
            </a:r>
            <a:r>
              <a:rPr b="1" spc="-20" dirty="0">
                <a:latin typeface="Carlito"/>
                <a:cs typeface="Carlito"/>
              </a:rPr>
              <a:t>started </a:t>
            </a:r>
            <a:r>
              <a:rPr b="1" spc="-5" dirty="0">
                <a:latin typeface="Carlito"/>
                <a:cs typeface="Carlito"/>
              </a:rPr>
              <a:t>with </a:t>
            </a:r>
            <a:r>
              <a:rPr b="1" spc="-25" dirty="0">
                <a:latin typeface="Carlito"/>
                <a:cs typeface="Carlito"/>
              </a:rPr>
              <a:t>LEO </a:t>
            </a:r>
            <a:r>
              <a:rPr b="1" spc="-5" dirty="0">
                <a:latin typeface="Carlito"/>
                <a:cs typeface="Carlito"/>
              </a:rPr>
              <a:t>orbits which </a:t>
            </a:r>
            <a:r>
              <a:rPr b="1" spc="-20" dirty="0">
                <a:latin typeface="Carlito"/>
                <a:cs typeface="Carlito"/>
              </a:rPr>
              <a:t>saw </a:t>
            </a:r>
            <a:r>
              <a:rPr b="1" spc="-25" dirty="0">
                <a:latin typeface="Carlito"/>
                <a:cs typeface="Carlito"/>
              </a:rPr>
              <a:t>moderate </a:t>
            </a:r>
            <a:r>
              <a:rPr b="1" spc="-15" dirty="0">
                <a:latin typeface="Carlito"/>
                <a:cs typeface="Carlito"/>
              </a:rPr>
              <a:t>success </a:t>
            </a:r>
            <a:r>
              <a:rPr b="1" spc="-25" dirty="0">
                <a:latin typeface="Carlito"/>
                <a:cs typeface="Carlito"/>
              </a:rPr>
              <a:t>LEO </a:t>
            </a:r>
            <a:r>
              <a:rPr b="1" spc="-5" dirty="0">
                <a:latin typeface="Carlito"/>
                <a:cs typeface="Carlito"/>
              </a:rPr>
              <a:t>and </a:t>
            </a:r>
            <a:r>
              <a:rPr b="1" spc="-25" dirty="0">
                <a:latin typeface="Carlito"/>
                <a:cs typeface="Carlito"/>
              </a:rPr>
              <a:t>returned </a:t>
            </a:r>
            <a:r>
              <a:rPr b="1" spc="-15" dirty="0">
                <a:latin typeface="Carlito"/>
                <a:cs typeface="Carlito"/>
              </a:rPr>
              <a:t>to </a:t>
            </a:r>
            <a:r>
              <a:rPr b="1" spc="-25" dirty="0">
                <a:latin typeface="Carlito"/>
                <a:cs typeface="Carlito"/>
              </a:rPr>
              <a:t>VLEO </a:t>
            </a:r>
            <a:r>
              <a:rPr b="1" dirty="0">
                <a:latin typeface="Carlito"/>
                <a:cs typeface="Carlito"/>
              </a:rPr>
              <a:t>in </a:t>
            </a:r>
            <a:r>
              <a:rPr b="1" spc="-25" dirty="0">
                <a:latin typeface="Carlito"/>
                <a:cs typeface="Carlito"/>
              </a:rPr>
              <a:t>recent </a:t>
            </a:r>
            <a:r>
              <a:rPr b="1" spc="-5" dirty="0">
                <a:latin typeface="Carlito"/>
                <a:cs typeface="Carlito"/>
              </a:rPr>
              <a:t>launches  </a:t>
            </a:r>
            <a:r>
              <a:rPr b="1" spc="-15" dirty="0">
                <a:latin typeface="Carlito"/>
                <a:cs typeface="Carlito"/>
              </a:rPr>
              <a:t>SpaceX </a:t>
            </a:r>
            <a:r>
              <a:rPr b="1" spc="-20" dirty="0">
                <a:latin typeface="Carlito"/>
                <a:cs typeface="Carlito"/>
              </a:rPr>
              <a:t>appears </a:t>
            </a:r>
            <a:r>
              <a:rPr b="1" spc="-15" dirty="0">
                <a:latin typeface="Carlito"/>
                <a:cs typeface="Carlito"/>
              </a:rPr>
              <a:t>to </a:t>
            </a:r>
            <a:r>
              <a:rPr b="1" spc="-25" dirty="0">
                <a:latin typeface="Carlito"/>
                <a:cs typeface="Carlito"/>
              </a:rPr>
              <a:t>perform better </a:t>
            </a:r>
            <a:r>
              <a:rPr b="1" dirty="0">
                <a:latin typeface="Carlito"/>
                <a:cs typeface="Carlito"/>
              </a:rPr>
              <a:t>in </a:t>
            </a:r>
            <a:r>
              <a:rPr b="1" spc="-20" dirty="0">
                <a:latin typeface="Carlito"/>
                <a:cs typeface="Carlito"/>
              </a:rPr>
              <a:t>lower </a:t>
            </a:r>
            <a:r>
              <a:rPr b="1" spc="-5" dirty="0">
                <a:latin typeface="Carlito"/>
                <a:cs typeface="Carlito"/>
              </a:rPr>
              <a:t>orbits or </a:t>
            </a:r>
            <a:r>
              <a:rPr b="1" spc="-20" dirty="0">
                <a:latin typeface="Carlito"/>
                <a:cs typeface="Carlito"/>
              </a:rPr>
              <a:t>Sun-synchronous</a:t>
            </a:r>
            <a:r>
              <a:rPr b="1" spc="275" dirty="0">
                <a:latin typeface="Carlito"/>
                <a:cs typeface="Carlito"/>
              </a:rPr>
              <a:t> </a:t>
            </a:r>
            <a:r>
              <a:rPr b="1" spc="-5" dirty="0">
                <a:latin typeface="Carlito"/>
                <a:cs typeface="Carlito"/>
              </a:rPr>
              <a:t>orbits</a:t>
            </a:r>
            <a:endParaRPr b="1" dirty="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19" y="1644395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77598" y="4318603"/>
            <a:ext cx="73621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4080" y="4970273"/>
            <a:ext cx="11073892" cy="997068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495"/>
              </a:spcBef>
              <a:buFont typeface="Arial" panose="020B0604020202020204" pitchFamily="34" charset="0"/>
              <a:buChar char="•"/>
            </a:pPr>
            <a:r>
              <a:rPr b="1" spc="-25" dirty="0">
                <a:latin typeface="Carlito"/>
                <a:cs typeface="Carlito"/>
              </a:rPr>
              <a:t>Payload </a:t>
            </a:r>
            <a:r>
              <a:rPr b="1" spc="-5" dirty="0">
                <a:latin typeface="Carlito"/>
                <a:cs typeface="Carlito"/>
              </a:rPr>
              <a:t>mass </a:t>
            </a:r>
            <a:r>
              <a:rPr b="1" spc="-20" dirty="0">
                <a:latin typeface="Carlito"/>
                <a:cs typeface="Carlito"/>
              </a:rPr>
              <a:t>seems </a:t>
            </a:r>
            <a:r>
              <a:rPr b="1" spc="-15" dirty="0">
                <a:latin typeface="Carlito"/>
                <a:cs typeface="Carlito"/>
              </a:rPr>
              <a:t>to </a:t>
            </a:r>
            <a:r>
              <a:rPr b="1" spc="-25" dirty="0">
                <a:latin typeface="Carlito"/>
                <a:cs typeface="Carlito"/>
              </a:rPr>
              <a:t>correlate </a:t>
            </a:r>
            <a:r>
              <a:rPr b="1" spc="-5" dirty="0">
                <a:latin typeface="Carlito"/>
                <a:cs typeface="Carlito"/>
              </a:rPr>
              <a:t>with</a:t>
            </a:r>
            <a:r>
              <a:rPr b="1" spc="40" dirty="0">
                <a:latin typeface="Carlito"/>
                <a:cs typeface="Carlito"/>
              </a:rPr>
              <a:t> </a:t>
            </a:r>
            <a:r>
              <a:rPr b="1" spc="-15" dirty="0">
                <a:latin typeface="Carlito"/>
                <a:cs typeface="Carlito"/>
              </a:rPr>
              <a:t>orbit</a:t>
            </a:r>
            <a:endParaRPr b="1" dirty="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spcBef>
                <a:spcPts val="395"/>
              </a:spcBef>
              <a:buFont typeface="Arial" panose="020B0604020202020204" pitchFamily="34" charset="0"/>
              <a:buChar char="•"/>
            </a:pPr>
            <a:r>
              <a:rPr b="1" spc="-25" dirty="0">
                <a:latin typeface="Carlito"/>
                <a:cs typeface="Carlito"/>
              </a:rPr>
              <a:t>LEO </a:t>
            </a:r>
            <a:r>
              <a:rPr b="1" spc="-5" dirty="0">
                <a:latin typeface="Carlito"/>
                <a:cs typeface="Carlito"/>
              </a:rPr>
              <a:t>and </a:t>
            </a:r>
            <a:r>
              <a:rPr b="1" spc="-15" dirty="0">
                <a:latin typeface="Carlito"/>
                <a:cs typeface="Carlito"/>
              </a:rPr>
              <a:t>SSO seem to </a:t>
            </a:r>
            <a:r>
              <a:rPr b="1" spc="-25" dirty="0">
                <a:latin typeface="Carlito"/>
                <a:cs typeface="Carlito"/>
              </a:rPr>
              <a:t>have </a:t>
            </a:r>
            <a:r>
              <a:rPr b="1" spc="-20" dirty="0">
                <a:latin typeface="Carlito"/>
                <a:cs typeface="Carlito"/>
              </a:rPr>
              <a:t>relatively low payload</a:t>
            </a:r>
            <a:r>
              <a:rPr b="1" spc="135" dirty="0">
                <a:latin typeface="Carlito"/>
                <a:cs typeface="Carlito"/>
              </a:rPr>
              <a:t> </a:t>
            </a:r>
            <a:r>
              <a:rPr b="1" spc="-5" dirty="0">
                <a:latin typeface="Carlito"/>
                <a:cs typeface="Carlito"/>
              </a:rPr>
              <a:t>mass</a:t>
            </a:r>
            <a:endParaRPr b="1" dirty="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spcBef>
                <a:spcPts val="409"/>
              </a:spcBef>
              <a:buFont typeface="Arial" panose="020B0604020202020204" pitchFamily="34" charset="0"/>
              <a:buChar char="•"/>
            </a:pPr>
            <a:r>
              <a:rPr b="1" spc="-5" dirty="0">
                <a:latin typeface="Carlito"/>
                <a:cs typeface="Carlito"/>
              </a:rPr>
              <a:t>The other </a:t>
            </a:r>
            <a:r>
              <a:rPr b="1" spc="-20" dirty="0">
                <a:latin typeface="Carlito"/>
                <a:cs typeface="Carlito"/>
              </a:rPr>
              <a:t>most successful </a:t>
            </a:r>
            <a:r>
              <a:rPr b="1" spc="-5" dirty="0">
                <a:latin typeface="Carlito"/>
                <a:cs typeface="Carlito"/>
              </a:rPr>
              <a:t>orbit </a:t>
            </a:r>
            <a:r>
              <a:rPr b="1" spc="-20" dirty="0">
                <a:latin typeface="Carlito"/>
                <a:cs typeface="Carlito"/>
              </a:rPr>
              <a:t>VLEO </a:t>
            </a:r>
            <a:r>
              <a:rPr b="1" spc="-5" dirty="0">
                <a:latin typeface="Carlito"/>
                <a:cs typeface="Carlito"/>
              </a:rPr>
              <a:t>only has </a:t>
            </a:r>
            <a:r>
              <a:rPr b="1" spc="-10" dirty="0">
                <a:latin typeface="Carlito"/>
                <a:cs typeface="Carlito"/>
              </a:rPr>
              <a:t>payload </a:t>
            </a:r>
            <a:r>
              <a:rPr b="1" spc="-5" dirty="0">
                <a:latin typeface="Carlito"/>
                <a:cs typeface="Carlito"/>
              </a:rPr>
              <a:t>mass </a:t>
            </a:r>
            <a:r>
              <a:rPr b="1" spc="-20" dirty="0">
                <a:latin typeface="Carlito"/>
                <a:cs typeface="Carlito"/>
              </a:rPr>
              <a:t>values </a:t>
            </a:r>
            <a:r>
              <a:rPr b="1" spc="-5" dirty="0">
                <a:latin typeface="Carlito"/>
                <a:cs typeface="Carlito"/>
              </a:rPr>
              <a:t>in the higher end of the</a:t>
            </a:r>
            <a:r>
              <a:rPr b="1" spc="85" dirty="0">
                <a:latin typeface="Carlito"/>
                <a:cs typeface="Carlito"/>
              </a:rPr>
              <a:t> </a:t>
            </a:r>
            <a:r>
              <a:rPr b="1" spc="-25" dirty="0">
                <a:latin typeface="Carlito"/>
                <a:cs typeface="Carlito"/>
              </a:rPr>
              <a:t>range</a:t>
            </a:r>
            <a:endParaRPr b="1" dirty="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19" y="1615439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00690" y="4351612"/>
            <a:ext cx="73621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76019" y="5031310"/>
            <a:ext cx="9656104" cy="67005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05"/>
              </a:spcBef>
              <a:buFont typeface="Arial" panose="020B0604020202020204" pitchFamily="34" charset="0"/>
              <a:buChar char="•"/>
            </a:pPr>
            <a:r>
              <a:rPr b="1" spc="-15" dirty="0">
                <a:latin typeface="Carlito"/>
                <a:cs typeface="Carlito"/>
              </a:rPr>
              <a:t>Success </a:t>
            </a:r>
            <a:r>
              <a:rPr b="1" spc="-20" dirty="0">
                <a:latin typeface="Carlito"/>
                <a:cs typeface="Carlito"/>
              </a:rPr>
              <a:t>generally </a:t>
            </a:r>
            <a:r>
              <a:rPr b="1" spc="-10" dirty="0">
                <a:latin typeface="Carlito"/>
                <a:cs typeface="Carlito"/>
              </a:rPr>
              <a:t>increases </a:t>
            </a:r>
            <a:r>
              <a:rPr b="1" spc="-20" dirty="0">
                <a:latin typeface="Carlito"/>
                <a:cs typeface="Carlito"/>
              </a:rPr>
              <a:t>over </a:t>
            </a:r>
            <a:r>
              <a:rPr b="1" spc="-5" dirty="0">
                <a:latin typeface="Carlito"/>
                <a:cs typeface="Carlito"/>
              </a:rPr>
              <a:t>time since </a:t>
            </a:r>
            <a:r>
              <a:rPr b="1" spc="-20" dirty="0">
                <a:latin typeface="Carlito"/>
                <a:cs typeface="Carlito"/>
              </a:rPr>
              <a:t>2013 </a:t>
            </a:r>
            <a:r>
              <a:rPr b="1" spc="-5" dirty="0">
                <a:latin typeface="Carlito"/>
                <a:cs typeface="Carlito"/>
              </a:rPr>
              <a:t>with a </a:t>
            </a:r>
            <a:r>
              <a:rPr b="1" spc="-10" dirty="0">
                <a:latin typeface="Carlito"/>
                <a:cs typeface="Carlito"/>
              </a:rPr>
              <a:t>slight </a:t>
            </a:r>
            <a:r>
              <a:rPr b="1" spc="-5" dirty="0">
                <a:latin typeface="Carlito"/>
                <a:cs typeface="Carlito"/>
              </a:rPr>
              <a:t>dip </a:t>
            </a:r>
            <a:r>
              <a:rPr b="1" dirty="0">
                <a:latin typeface="Carlito"/>
                <a:cs typeface="Carlito"/>
              </a:rPr>
              <a:t>in</a:t>
            </a:r>
            <a:r>
              <a:rPr b="1" spc="55" dirty="0">
                <a:latin typeface="Carlito"/>
                <a:cs typeface="Carlito"/>
              </a:rPr>
              <a:t> </a:t>
            </a:r>
            <a:r>
              <a:rPr b="1" spc="-25" dirty="0">
                <a:latin typeface="Carlito"/>
                <a:cs typeface="Carlito"/>
              </a:rPr>
              <a:t>2018</a:t>
            </a:r>
            <a:endParaRPr b="1" dirty="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spcBef>
                <a:spcPts val="405"/>
              </a:spcBef>
              <a:buFont typeface="Arial" panose="020B0604020202020204" pitchFamily="34" charset="0"/>
              <a:buChar char="•"/>
            </a:pPr>
            <a:r>
              <a:rPr b="1" spc="-20" dirty="0">
                <a:latin typeface="Carlito"/>
                <a:cs typeface="Carlito"/>
              </a:rPr>
              <a:t>Success </a:t>
            </a:r>
            <a:r>
              <a:rPr b="1" dirty="0">
                <a:latin typeface="Carlito"/>
                <a:cs typeface="Carlito"/>
              </a:rPr>
              <a:t>in </a:t>
            </a:r>
            <a:r>
              <a:rPr b="1" spc="-25" dirty="0">
                <a:latin typeface="Carlito"/>
                <a:cs typeface="Carlito"/>
              </a:rPr>
              <a:t>recent years </a:t>
            </a:r>
            <a:r>
              <a:rPr b="1" spc="-15" dirty="0">
                <a:latin typeface="Carlito"/>
                <a:cs typeface="Carlito"/>
              </a:rPr>
              <a:t>at </a:t>
            </a:r>
            <a:r>
              <a:rPr b="1" spc="-20" dirty="0">
                <a:latin typeface="Carlito"/>
                <a:cs typeface="Carlito"/>
              </a:rPr>
              <a:t>around</a:t>
            </a:r>
            <a:r>
              <a:rPr b="1" spc="90" dirty="0">
                <a:latin typeface="Carlito"/>
                <a:cs typeface="Carlito"/>
              </a:rPr>
              <a:t> </a:t>
            </a:r>
            <a:r>
              <a:rPr b="1" spc="-25" dirty="0">
                <a:latin typeface="Carlito"/>
                <a:cs typeface="Carlito"/>
              </a:rPr>
              <a:t>80%</a:t>
            </a:r>
            <a:endParaRPr b="1" dirty="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64892" y="1484375"/>
            <a:ext cx="4565904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53119" y="1730149"/>
            <a:ext cx="4204853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95% confidence interval  </a:t>
            </a:r>
            <a:r>
              <a:rPr sz="1600" spc="-10" dirty="0">
                <a:latin typeface="Carlito"/>
                <a:cs typeface="Carlito"/>
              </a:rPr>
              <a:t>(light blue</a:t>
            </a:r>
            <a:r>
              <a:rPr sz="1600" spc="-10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shading)</a:t>
            </a:r>
            <a:endParaRPr sz="16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object 4"/>
          <p:cNvSpPr txBox="1"/>
          <p:nvPr/>
        </p:nvSpPr>
        <p:spPr>
          <a:xfrm>
            <a:off x="4123797" y="1739597"/>
            <a:ext cx="7161814" cy="3312702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unique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SLC-40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CCAFSSLC-40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represent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same</a:t>
            </a:r>
            <a:r>
              <a:rPr lang="es-ES"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 smtClean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entry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 smtClean="0">
                <a:solidFill>
                  <a:srgbClr val="404040"/>
                </a:solidFill>
                <a:latin typeface="Carlito"/>
                <a:cs typeface="Carlito"/>
              </a:rPr>
              <a:t>errors.</a:t>
            </a:r>
            <a:r>
              <a:rPr lang="es-ES" sz="2000" spc="-25" dirty="0" smtClean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previous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name.  </a:t>
            </a:r>
            <a:endParaRPr lang="es-ES" sz="2000" spc="-5" dirty="0" smtClean="0">
              <a:solidFill>
                <a:srgbClr val="404040"/>
              </a:solidFill>
              <a:latin typeface="Carlito"/>
              <a:cs typeface="Carlito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sz="2000" spc="-25" dirty="0" smtClean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3 unique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launch_site values:  </a:t>
            </a:r>
            <a:endParaRPr lang="es-ES" sz="2000" spc="-5" dirty="0" smtClean="0">
              <a:solidFill>
                <a:srgbClr val="404040"/>
              </a:solidFill>
              <a:latin typeface="Carlito"/>
              <a:cs typeface="Carlito"/>
            </a:endParaRPr>
          </a:p>
          <a:p>
            <a:pPr marL="355600" marR="2114550" indent="-342900">
              <a:lnSpc>
                <a:spcPct val="1415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CCAFS SLC-40</a:t>
            </a:r>
            <a:endParaRPr lang="es-ES" sz="2000" spc="-5" dirty="0">
              <a:solidFill>
                <a:srgbClr val="404040"/>
              </a:solidFill>
              <a:latin typeface="Carlito"/>
              <a:cs typeface="Carlito"/>
            </a:endParaRPr>
          </a:p>
          <a:p>
            <a:pPr marL="355600" marR="2114550" indent="-342900">
              <a:lnSpc>
                <a:spcPct val="1415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KSC LC-39A</a:t>
            </a:r>
            <a:endParaRPr lang="es-ES" sz="2000" spc="-5" dirty="0" smtClean="0">
              <a:solidFill>
                <a:srgbClr val="404040"/>
              </a:solidFill>
              <a:latin typeface="Carlito"/>
              <a:cs typeface="Carlito"/>
            </a:endParaRPr>
          </a:p>
          <a:p>
            <a:pPr marL="355600" marR="2114550" indent="-342900">
              <a:lnSpc>
                <a:spcPct val="1415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sz="2000" spc="-40" dirty="0" smtClean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SLC-4E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981679" y="2641601"/>
            <a:ext cx="2320322" cy="2057400"/>
          </a:xfrm>
          <a:prstGeom prst="rect">
            <a:avLst/>
          </a:prstGeom>
          <a:blipFill>
            <a:blip r:embed="rId3" cstate="print"/>
            <a:srcRect/>
            <a:stretch>
              <a:fillRect t="-53956" r="-54494" b="3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981679" y="2006600"/>
            <a:ext cx="2956136" cy="696534"/>
          </a:xfrm>
          <a:prstGeom prst="rect">
            <a:avLst/>
          </a:prstGeom>
          <a:blipFill>
            <a:blip r:embed="rId3" cstate="print"/>
            <a:srcRect/>
            <a:stretch>
              <a:fillRect l="715" t="900" r="-15063" b="-32900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object 4"/>
          <p:cNvSpPr txBox="1"/>
          <p:nvPr/>
        </p:nvSpPr>
        <p:spPr>
          <a:xfrm>
            <a:off x="9341611" y="2469007"/>
            <a:ext cx="1837689" cy="14287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five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entries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 with  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beginning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CCA.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948098" y="2740533"/>
            <a:ext cx="8272272" cy="2314447"/>
          </a:xfrm>
          <a:prstGeom prst="rect">
            <a:avLst/>
          </a:prstGeom>
          <a:blipFill>
            <a:blip r:embed="rId3" cstate="print"/>
            <a:srcRect/>
            <a:stretch>
              <a:fillRect t="-4394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949450" y="1989668"/>
            <a:ext cx="8272272" cy="778932"/>
          </a:xfrm>
          <a:prstGeom prst="rect">
            <a:avLst/>
          </a:prstGeom>
          <a:blipFill>
            <a:blip r:embed="rId3" cstate="print"/>
            <a:srcRect/>
            <a:stretch>
              <a:fillRect t="3134" b="-33082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object 4"/>
          <p:cNvSpPr txBox="1"/>
          <p:nvPr/>
        </p:nvSpPr>
        <p:spPr>
          <a:xfrm>
            <a:off x="7968647" y="2448487"/>
            <a:ext cx="3489325" cy="612347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total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s-ES" sz="2000" dirty="0" smtClean="0">
                <a:solidFill>
                  <a:srgbClr val="404040"/>
                </a:solidFill>
                <a:latin typeface="Carlito"/>
                <a:cs typeface="Carlito"/>
              </a:rPr>
              <a:t>kg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1274063" y="2263139"/>
            <a:ext cx="5687568" cy="797695"/>
          </a:xfrm>
          <a:prstGeom prst="rect">
            <a:avLst/>
          </a:prstGeom>
          <a:blipFill>
            <a:blip r:embed="rId3" cstate="print"/>
            <a:srcRect/>
            <a:stretch>
              <a:fillRect t="-2" b="-22019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063" y="3124333"/>
            <a:ext cx="2328874" cy="1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object 4"/>
          <p:cNvSpPr txBox="1"/>
          <p:nvPr/>
        </p:nvSpPr>
        <p:spPr>
          <a:xfrm>
            <a:off x="7853309" y="1993646"/>
            <a:ext cx="2723515" cy="21863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calculates</a:t>
            </a:r>
            <a:r>
              <a:rPr sz="2000" spc="-20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or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launches which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F9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v1.1</a:t>
            </a:r>
            <a:endParaRPr sz="2000">
              <a:latin typeface="Carlito"/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of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F9 1.1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low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end</a:t>
            </a:r>
            <a:r>
              <a:rPr sz="2000" spc="-2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 our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770011" y="2060575"/>
            <a:ext cx="6364224" cy="1266825"/>
          </a:xfrm>
          <a:prstGeom prst="rect">
            <a:avLst/>
          </a:prstGeom>
          <a:blipFill>
            <a:blip r:embed="rId3" cstate="print"/>
            <a:srcRect/>
            <a:stretch>
              <a:fillRect b="-12652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770011" y="3314700"/>
            <a:ext cx="6364224" cy="977900"/>
          </a:xfrm>
          <a:prstGeom prst="rect">
            <a:avLst/>
          </a:prstGeom>
          <a:blipFill>
            <a:blip r:embed="rId3" cstate="print"/>
            <a:srcRect/>
            <a:stretch>
              <a:fillRect t="-190906" b="-254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object 4"/>
          <p:cNvSpPr txBox="1"/>
          <p:nvPr/>
        </p:nvSpPr>
        <p:spPr>
          <a:xfrm>
            <a:off x="7521067" y="2172462"/>
            <a:ext cx="3239770" cy="23647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</a:t>
            </a:r>
            <a:r>
              <a:rPr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wasn’t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until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end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2015.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sz="2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general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appear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starting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2014.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1153667" y="2223516"/>
            <a:ext cx="5780532" cy="1256284"/>
          </a:xfrm>
          <a:prstGeom prst="rect">
            <a:avLst/>
          </a:prstGeom>
          <a:blipFill>
            <a:blip r:embed="rId3" cstate="print"/>
            <a:srcRect/>
            <a:stretch>
              <a:fillRect b="-12769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1153667" y="3492500"/>
            <a:ext cx="5780532" cy="1003300"/>
          </a:xfrm>
          <a:prstGeom prst="rect">
            <a:avLst/>
          </a:prstGeom>
          <a:blipFill>
            <a:blip r:embed="rId3" cstate="print"/>
            <a:srcRect/>
            <a:stretch>
              <a:fillRect t="-179641" b="-547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object 4"/>
          <p:cNvSpPr txBox="1"/>
          <p:nvPr/>
        </p:nvSpPr>
        <p:spPr>
          <a:xfrm>
            <a:off x="7904226" y="2630170"/>
            <a:ext cx="3121025" cy="14497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four  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had  successful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drone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 and 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payload mass between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4000 and 6000</a:t>
            </a:r>
            <a:r>
              <a:rPr sz="20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noninclusively.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838200" y="2183893"/>
            <a:ext cx="6886956" cy="800608"/>
          </a:xfrm>
          <a:prstGeom prst="rect">
            <a:avLst/>
          </a:prstGeom>
          <a:blipFill>
            <a:blip r:embed="rId3" cstate="print"/>
            <a:srcRect/>
            <a:stretch>
              <a:fillRect t="1" b="-22950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/>
          <p:cNvSpPr/>
          <p:nvPr/>
        </p:nvSpPr>
        <p:spPr>
          <a:xfrm>
            <a:off x="838200" y="2984500"/>
            <a:ext cx="6886956" cy="1422399"/>
          </a:xfrm>
          <a:prstGeom prst="rect">
            <a:avLst/>
          </a:prstGeom>
          <a:blipFill>
            <a:blip r:embed="rId3" cstate="print"/>
            <a:srcRect/>
            <a:stretch>
              <a:fillRect t="-83965" b="-1497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1020267" y="2220213"/>
            <a:ext cx="10164445" cy="3958583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142875" indent="-228600" algn="just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latin typeface="Carlito"/>
                <a:cs typeface="Carlito"/>
              </a:rPr>
              <a:t>Collected </a:t>
            </a:r>
            <a:r>
              <a:rPr sz="2200" spc="-35" dirty="0">
                <a:latin typeface="Carlito"/>
                <a:cs typeface="Carlito"/>
              </a:rPr>
              <a:t>data </a:t>
            </a:r>
            <a:r>
              <a:rPr sz="2200" spc="-20" dirty="0">
                <a:latin typeface="Carlito"/>
                <a:cs typeface="Carlito"/>
              </a:rPr>
              <a:t>from </a:t>
            </a:r>
            <a:r>
              <a:rPr sz="2200" spc="-15" dirty="0">
                <a:latin typeface="Carlito"/>
                <a:cs typeface="Carlito"/>
              </a:rPr>
              <a:t>public SpaceX </a:t>
            </a:r>
            <a:r>
              <a:rPr sz="2200" spc="-5" dirty="0">
                <a:latin typeface="Carlito"/>
                <a:cs typeface="Carlito"/>
              </a:rPr>
              <a:t>API and </a:t>
            </a:r>
            <a:r>
              <a:rPr sz="2200" spc="-10" dirty="0">
                <a:latin typeface="Carlito"/>
                <a:cs typeface="Carlito"/>
              </a:rPr>
              <a:t>SpaceX </a:t>
            </a:r>
            <a:r>
              <a:rPr sz="2200" spc="-5" dirty="0">
                <a:latin typeface="Carlito"/>
                <a:cs typeface="Carlito"/>
              </a:rPr>
              <a:t>Wikipedia </a:t>
            </a:r>
            <a:r>
              <a:rPr sz="2200" spc="-20" dirty="0">
                <a:latin typeface="Carlito"/>
                <a:cs typeface="Carlito"/>
              </a:rPr>
              <a:t>page. </a:t>
            </a:r>
            <a:r>
              <a:rPr sz="2200" spc="-25" dirty="0">
                <a:latin typeface="Carlito"/>
                <a:cs typeface="Carlito"/>
              </a:rPr>
              <a:t>Created </a:t>
            </a:r>
            <a:r>
              <a:rPr sz="2200" spc="-5" dirty="0">
                <a:latin typeface="Carlito"/>
                <a:cs typeface="Carlito"/>
              </a:rPr>
              <a:t>labels  </a:t>
            </a:r>
            <a:r>
              <a:rPr sz="2200" spc="-20" dirty="0">
                <a:latin typeface="Carlito"/>
                <a:cs typeface="Carlito"/>
              </a:rPr>
              <a:t>column </a:t>
            </a:r>
            <a:r>
              <a:rPr sz="2200" spc="-35" dirty="0">
                <a:latin typeface="Carlito"/>
                <a:cs typeface="Carlito"/>
              </a:rPr>
              <a:t>‘class’ </a:t>
            </a:r>
            <a:r>
              <a:rPr sz="2200" spc="-5" dirty="0">
                <a:latin typeface="Carlito"/>
                <a:cs typeface="Carlito"/>
              </a:rPr>
              <a:t>which classifies </a:t>
            </a:r>
            <a:r>
              <a:rPr sz="2200" spc="-20" dirty="0">
                <a:latin typeface="Carlito"/>
                <a:cs typeface="Carlito"/>
              </a:rPr>
              <a:t>successful </a:t>
            </a:r>
            <a:r>
              <a:rPr sz="2200" spc="-5" dirty="0">
                <a:latin typeface="Carlito"/>
                <a:cs typeface="Carlito"/>
              </a:rPr>
              <a:t>landings. </a:t>
            </a:r>
            <a:r>
              <a:rPr sz="2200" spc="-20" dirty="0">
                <a:latin typeface="Carlito"/>
                <a:cs typeface="Carlito"/>
              </a:rPr>
              <a:t>Explored </a:t>
            </a:r>
            <a:r>
              <a:rPr sz="2200" spc="-35" dirty="0">
                <a:latin typeface="Carlito"/>
                <a:cs typeface="Carlito"/>
              </a:rPr>
              <a:t>data </a:t>
            </a:r>
            <a:r>
              <a:rPr sz="2200" spc="-10" dirty="0">
                <a:latin typeface="Carlito"/>
                <a:cs typeface="Carlito"/>
              </a:rPr>
              <a:t>using </a:t>
            </a:r>
            <a:r>
              <a:rPr sz="2200" dirty="0">
                <a:latin typeface="Carlito"/>
                <a:cs typeface="Carlito"/>
              </a:rPr>
              <a:t>SQL,  </a:t>
            </a:r>
            <a:r>
              <a:rPr sz="2200" spc="-20" dirty="0">
                <a:latin typeface="Carlito"/>
                <a:cs typeface="Carlito"/>
              </a:rPr>
              <a:t>visualization, </a:t>
            </a:r>
            <a:r>
              <a:rPr sz="2200" spc="-25" dirty="0">
                <a:latin typeface="Carlito"/>
                <a:cs typeface="Carlito"/>
              </a:rPr>
              <a:t>folium </a:t>
            </a:r>
            <a:r>
              <a:rPr sz="2200" spc="-15" dirty="0">
                <a:latin typeface="Carlito"/>
                <a:cs typeface="Carlito"/>
              </a:rPr>
              <a:t>maps, </a:t>
            </a:r>
            <a:r>
              <a:rPr sz="2200" spc="-5" dirty="0">
                <a:latin typeface="Carlito"/>
                <a:cs typeface="Carlito"/>
              </a:rPr>
              <a:t>and </a:t>
            </a:r>
            <a:r>
              <a:rPr sz="2200" spc="-15" dirty="0">
                <a:latin typeface="Carlito"/>
                <a:cs typeface="Carlito"/>
              </a:rPr>
              <a:t>dashboards. </a:t>
            </a:r>
            <a:r>
              <a:rPr sz="2200" spc="-25" dirty="0">
                <a:latin typeface="Carlito"/>
                <a:cs typeface="Carlito"/>
              </a:rPr>
              <a:t>Gathered </a:t>
            </a:r>
            <a:r>
              <a:rPr sz="2200" spc="-30" dirty="0">
                <a:latin typeface="Carlito"/>
                <a:cs typeface="Carlito"/>
              </a:rPr>
              <a:t>relevant </a:t>
            </a:r>
            <a:r>
              <a:rPr sz="2200" spc="-20" dirty="0">
                <a:latin typeface="Carlito"/>
                <a:cs typeface="Carlito"/>
              </a:rPr>
              <a:t>columns </a:t>
            </a:r>
            <a:r>
              <a:rPr sz="2200" spc="-30" dirty="0">
                <a:latin typeface="Carlito"/>
                <a:cs typeface="Carlito"/>
              </a:rPr>
              <a:t>to </a:t>
            </a:r>
            <a:r>
              <a:rPr sz="2200" spc="-5" dirty="0">
                <a:latin typeface="Carlito"/>
                <a:cs typeface="Carlito"/>
              </a:rPr>
              <a:t>be </a:t>
            </a:r>
            <a:r>
              <a:rPr sz="2200" spc="-10" dirty="0">
                <a:latin typeface="Carlito"/>
                <a:cs typeface="Carlito"/>
              </a:rPr>
              <a:t>used </a:t>
            </a:r>
            <a:r>
              <a:rPr sz="2200" spc="-5" dirty="0">
                <a:latin typeface="Carlito"/>
                <a:cs typeface="Carlito"/>
              </a:rPr>
              <a:t>as  </a:t>
            </a:r>
            <a:r>
              <a:rPr sz="2200" spc="-30" dirty="0">
                <a:latin typeface="Carlito"/>
                <a:cs typeface="Carlito"/>
              </a:rPr>
              <a:t>features. </a:t>
            </a:r>
            <a:r>
              <a:rPr sz="2200" spc="-20" dirty="0">
                <a:latin typeface="Carlito"/>
                <a:cs typeface="Carlito"/>
              </a:rPr>
              <a:t>Changed </a:t>
            </a:r>
            <a:r>
              <a:rPr sz="2200" spc="-5" dirty="0">
                <a:latin typeface="Carlito"/>
                <a:cs typeface="Carlito"/>
              </a:rPr>
              <a:t>all </a:t>
            </a:r>
            <a:r>
              <a:rPr sz="2200" spc="-25" dirty="0">
                <a:latin typeface="Carlito"/>
                <a:cs typeface="Carlito"/>
              </a:rPr>
              <a:t>categorical </a:t>
            </a:r>
            <a:r>
              <a:rPr sz="2200" spc="-20" dirty="0">
                <a:latin typeface="Carlito"/>
                <a:cs typeface="Carlito"/>
              </a:rPr>
              <a:t>variables </a:t>
            </a:r>
            <a:r>
              <a:rPr sz="2200" spc="-30" dirty="0">
                <a:latin typeface="Carlito"/>
                <a:cs typeface="Carlito"/>
              </a:rPr>
              <a:t>to </a:t>
            </a:r>
            <a:r>
              <a:rPr sz="2200" spc="-5" dirty="0">
                <a:latin typeface="Carlito"/>
                <a:cs typeface="Carlito"/>
              </a:rPr>
              <a:t>binary </a:t>
            </a:r>
            <a:r>
              <a:rPr sz="2200" spc="-15" dirty="0">
                <a:latin typeface="Carlito"/>
                <a:cs typeface="Carlito"/>
              </a:rPr>
              <a:t>using </a:t>
            </a:r>
            <a:r>
              <a:rPr sz="2200" spc="-5" dirty="0">
                <a:latin typeface="Carlito"/>
                <a:cs typeface="Carlito"/>
              </a:rPr>
              <a:t>one hot </a:t>
            </a:r>
            <a:r>
              <a:rPr sz="2200" spc="-20" dirty="0">
                <a:latin typeface="Carlito"/>
                <a:cs typeface="Carlito"/>
              </a:rPr>
              <a:t>encoding.  </a:t>
            </a:r>
            <a:r>
              <a:rPr sz="2200" spc="-25" dirty="0">
                <a:latin typeface="Carlito"/>
                <a:cs typeface="Carlito"/>
              </a:rPr>
              <a:t>Standardized </a:t>
            </a:r>
            <a:r>
              <a:rPr sz="2200" spc="-35" dirty="0">
                <a:latin typeface="Carlito"/>
                <a:cs typeface="Carlito"/>
              </a:rPr>
              <a:t>data </a:t>
            </a:r>
            <a:r>
              <a:rPr sz="2200" spc="-5" dirty="0">
                <a:latin typeface="Carlito"/>
                <a:cs typeface="Carlito"/>
              </a:rPr>
              <a:t>and </a:t>
            </a:r>
            <a:r>
              <a:rPr sz="2200" spc="-15" dirty="0">
                <a:latin typeface="Carlito"/>
                <a:cs typeface="Carlito"/>
              </a:rPr>
              <a:t>used </a:t>
            </a:r>
            <a:r>
              <a:rPr sz="2200" spc="-20" dirty="0">
                <a:latin typeface="Carlito"/>
                <a:cs typeface="Carlito"/>
              </a:rPr>
              <a:t>GridSearchCV </a:t>
            </a:r>
            <a:r>
              <a:rPr sz="2200" spc="-30" dirty="0">
                <a:latin typeface="Carlito"/>
                <a:cs typeface="Carlito"/>
              </a:rPr>
              <a:t>to </a:t>
            </a:r>
            <a:r>
              <a:rPr sz="2200" spc="-15" dirty="0">
                <a:latin typeface="Carlito"/>
                <a:cs typeface="Carlito"/>
              </a:rPr>
              <a:t>find </a:t>
            </a:r>
            <a:r>
              <a:rPr sz="2200" spc="-20" dirty="0">
                <a:latin typeface="Carlito"/>
                <a:cs typeface="Carlito"/>
              </a:rPr>
              <a:t>best </a:t>
            </a:r>
            <a:r>
              <a:rPr sz="2200" spc="-40" dirty="0">
                <a:latin typeface="Carlito"/>
                <a:cs typeface="Carlito"/>
              </a:rPr>
              <a:t>parameters </a:t>
            </a:r>
            <a:r>
              <a:rPr sz="2200" spc="-35" dirty="0">
                <a:latin typeface="Carlito"/>
                <a:cs typeface="Carlito"/>
              </a:rPr>
              <a:t>for </a:t>
            </a:r>
            <a:r>
              <a:rPr sz="2200" spc="-5" dirty="0">
                <a:latin typeface="Carlito"/>
                <a:cs typeface="Carlito"/>
              </a:rPr>
              <a:t>machine learning  models. </a:t>
            </a:r>
            <a:r>
              <a:rPr sz="2200" spc="-20" dirty="0">
                <a:latin typeface="Carlito"/>
                <a:cs typeface="Carlito"/>
              </a:rPr>
              <a:t>Visualize </a:t>
            </a:r>
            <a:r>
              <a:rPr sz="2200" spc="-25" dirty="0">
                <a:latin typeface="Carlito"/>
                <a:cs typeface="Carlito"/>
              </a:rPr>
              <a:t>accuracy score </a:t>
            </a:r>
            <a:r>
              <a:rPr sz="2200" dirty="0">
                <a:latin typeface="Carlito"/>
                <a:cs typeface="Carlito"/>
              </a:rPr>
              <a:t>of </a:t>
            </a:r>
            <a:r>
              <a:rPr sz="2200" spc="-5" dirty="0">
                <a:latin typeface="Carlito"/>
                <a:cs typeface="Carlito"/>
              </a:rPr>
              <a:t>all</a:t>
            </a:r>
            <a:r>
              <a:rPr sz="2200" spc="-4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models.</a:t>
            </a:r>
            <a:endParaRPr sz="2200" dirty="0">
              <a:latin typeface="Carlito"/>
              <a:cs typeface="Carlito"/>
            </a:endParaRPr>
          </a:p>
          <a:p>
            <a:pPr algn="just"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sz="2200" dirty="0">
              <a:latin typeface="Carlito"/>
              <a:cs typeface="Carlito"/>
            </a:endParaRPr>
          </a:p>
          <a:p>
            <a:pPr marL="241300" marR="5080" indent="-228600" algn="just">
              <a:lnSpc>
                <a:spcPct val="90900"/>
              </a:lnSpc>
              <a:spcBef>
                <a:spcPts val="16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latin typeface="Carlito"/>
                <a:cs typeface="Carlito"/>
              </a:rPr>
              <a:t>Four </a:t>
            </a:r>
            <a:r>
              <a:rPr sz="2200" spc="-15" dirty="0">
                <a:latin typeface="Carlito"/>
                <a:cs typeface="Carlito"/>
              </a:rPr>
              <a:t>machine </a:t>
            </a:r>
            <a:r>
              <a:rPr sz="2200" spc="-5" dirty="0">
                <a:latin typeface="Carlito"/>
                <a:cs typeface="Carlito"/>
              </a:rPr>
              <a:t>learning models </a:t>
            </a:r>
            <a:r>
              <a:rPr sz="2200" spc="-25" dirty="0">
                <a:latin typeface="Carlito"/>
                <a:cs typeface="Carlito"/>
              </a:rPr>
              <a:t>were </a:t>
            </a:r>
            <a:r>
              <a:rPr sz="2200" spc="-20" dirty="0">
                <a:latin typeface="Carlito"/>
                <a:cs typeface="Carlito"/>
              </a:rPr>
              <a:t>produced: </a:t>
            </a:r>
            <a:r>
              <a:rPr sz="2200" spc="-5" dirty="0">
                <a:latin typeface="Carlito"/>
                <a:cs typeface="Carlito"/>
              </a:rPr>
              <a:t>Logistic </a:t>
            </a:r>
            <a:r>
              <a:rPr sz="2200" spc="-20" dirty="0">
                <a:latin typeface="Carlito"/>
                <a:cs typeface="Carlito"/>
              </a:rPr>
              <a:t>Regression, </a:t>
            </a:r>
            <a:r>
              <a:rPr sz="2200" spc="-15" dirty="0">
                <a:latin typeface="Carlito"/>
                <a:cs typeface="Carlito"/>
              </a:rPr>
              <a:t>Support </a:t>
            </a:r>
            <a:r>
              <a:rPr sz="2200" spc="-50" dirty="0">
                <a:latin typeface="Carlito"/>
                <a:cs typeface="Carlito"/>
              </a:rPr>
              <a:t>Vector  </a:t>
            </a:r>
            <a:r>
              <a:rPr sz="2200" spc="-5" dirty="0">
                <a:latin typeface="Carlito"/>
                <a:cs typeface="Carlito"/>
              </a:rPr>
              <a:t>Machine, </a:t>
            </a:r>
            <a:r>
              <a:rPr sz="2200" spc="-15" dirty="0">
                <a:latin typeface="Carlito"/>
                <a:cs typeface="Carlito"/>
              </a:rPr>
              <a:t>Decision </a:t>
            </a:r>
            <a:r>
              <a:rPr sz="2200" spc="-80" dirty="0">
                <a:latin typeface="Carlito"/>
                <a:cs typeface="Carlito"/>
              </a:rPr>
              <a:t>Tree </a:t>
            </a:r>
            <a:r>
              <a:rPr sz="2200" spc="-45" dirty="0">
                <a:latin typeface="Carlito"/>
                <a:cs typeface="Carlito"/>
              </a:rPr>
              <a:t>Classifier, </a:t>
            </a:r>
            <a:r>
              <a:rPr sz="2200" spc="-5" dirty="0">
                <a:latin typeface="Carlito"/>
                <a:cs typeface="Carlito"/>
              </a:rPr>
              <a:t>and K </a:t>
            </a:r>
            <a:r>
              <a:rPr sz="2200" spc="-20" dirty="0">
                <a:latin typeface="Carlito"/>
                <a:cs typeface="Carlito"/>
              </a:rPr>
              <a:t>Nearest Neighbors. </a:t>
            </a:r>
            <a:r>
              <a:rPr sz="2200" spc="-5" dirty="0">
                <a:latin typeface="Carlito"/>
                <a:cs typeface="Carlito"/>
              </a:rPr>
              <a:t>All </a:t>
            </a:r>
            <a:r>
              <a:rPr sz="2200" spc="-20" dirty="0">
                <a:latin typeface="Carlito"/>
                <a:cs typeface="Carlito"/>
              </a:rPr>
              <a:t>produced </a:t>
            </a:r>
            <a:r>
              <a:rPr sz="2200" spc="-15" dirty="0">
                <a:latin typeface="Carlito"/>
                <a:cs typeface="Carlito"/>
              </a:rPr>
              <a:t>similar </a:t>
            </a:r>
            <a:r>
              <a:rPr sz="2200" spc="-20" dirty="0">
                <a:latin typeface="Carlito"/>
                <a:cs typeface="Carlito"/>
              </a:rPr>
              <a:t>results  </a:t>
            </a:r>
            <a:r>
              <a:rPr sz="2200" spc="-5" dirty="0">
                <a:latin typeface="Carlito"/>
                <a:cs typeface="Carlito"/>
              </a:rPr>
              <a:t>with </a:t>
            </a:r>
            <a:r>
              <a:rPr sz="2200" spc="-25" dirty="0">
                <a:latin typeface="Carlito"/>
                <a:cs typeface="Carlito"/>
              </a:rPr>
              <a:t>accuracy </a:t>
            </a:r>
            <a:r>
              <a:rPr sz="2200" spc="-45" dirty="0">
                <a:latin typeface="Carlito"/>
                <a:cs typeface="Carlito"/>
              </a:rPr>
              <a:t>rate </a:t>
            </a:r>
            <a:r>
              <a:rPr sz="2200" dirty="0">
                <a:latin typeface="Carlito"/>
                <a:cs typeface="Carlito"/>
              </a:rPr>
              <a:t>of </a:t>
            </a:r>
            <a:r>
              <a:rPr sz="2200" spc="-5" dirty="0">
                <a:latin typeface="Carlito"/>
                <a:cs typeface="Carlito"/>
              </a:rPr>
              <a:t>about 83.33%. All models </a:t>
            </a:r>
            <a:r>
              <a:rPr sz="2200" spc="-20" dirty="0">
                <a:latin typeface="Carlito"/>
                <a:cs typeface="Carlito"/>
              </a:rPr>
              <a:t>over </a:t>
            </a:r>
            <a:r>
              <a:rPr sz="2200" spc="-25" dirty="0">
                <a:latin typeface="Carlito"/>
                <a:cs typeface="Carlito"/>
              </a:rPr>
              <a:t>predicted </a:t>
            </a:r>
            <a:r>
              <a:rPr sz="2200" spc="-20" dirty="0">
                <a:latin typeface="Carlito"/>
                <a:cs typeface="Carlito"/>
              </a:rPr>
              <a:t>successful </a:t>
            </a:r>
            <a:r>
              <a:rPr sz="2200" spc="-5" dirty="0">
                <a:latin typeface="Carlito"/>
                <a:cs typeface="Carlito"/>
              </a:rPr>
              <a:t>landings. </a:t>
            </a:r>
            <a:r>
              <a:rPr sz="2200" spc="-20" dirty="0">
                <a:latin typeface="Carlito"/>
                <a:cs typeface="Carlito"/>
              </a:rPr>
              <a:t>More  </a:t>
            </a:r>
            <a:r>
              <a:rPr sz="2200" spc="-35" dirty="0">
                <a:latin typeface="Carlito"/>
                <a:cs typeface="Carlito"/>
              </a:rPr>
              <a:t>data </a:t>
            </a:r>
            <a:r>
              <a:rPr sz="2200" spc="-5" dirty="0">
                <a:latin typeface="Carlito"/>
                <a:cs typeface="Carlito"/>
              </a:rPr>
              <a:t>is </a:t>
            </a:r>
            <a:r>
              <a:rPr sz="2200" spc="-15" dirty="0">
                <a:latin typeface="Carlito"/>
                <a:cs typeface="Carlito"/>
              </a:rPr>
              <a:t>needed </a:t>
            </a:r>
            <a:r>
              <a:rPr sz="2200" spc="-35" dirty="0">
                <a:latin typeface="Carlito"/>
                <a:cs typeface="Carlito"/>
              </a:rPr>
              <a:t>for </a:t>
            </a:r>
            <a:r>
              <a:rPr sz="2200" spc="-40" dirty="0">
                <a:latin typeface="Carlito"/>
                <a:cs typeface="Carlito"/>
              </a:rPr>
              <a:t>better </a:t>
            </a:r>
            <a:r>
              <a:rPr sz="2200" spc="-5" dirty="0">
                <a:latin typeface="Carlito"/>
                <a:cs typeface="Carlito"/>
              </a:rPr>
              <a:t>model </a:t>
            </a:r>
            <a:r>
              <a:rPr sz="2200" spc="-20" dirty="0">
                <a:latin typeface="Carlito"/>
                <a:cs typeface="Carlito"/>
              </a:rPr>
              <a:t>determination </a:t>
            </a:r>
            <a:r>
              <a:rPr sz="2200" spc="-5" dirty="0">
                <a:latin typeface="Carlito"/>
                <a:cs typeface="Carlito"/>
              </a:rPr>
              <a:t>and</a:t>
            </a:r>
            <a:r>
              <a:rPr sz="2200" spc="204" dirty="0">
                <a:latin typeface="Carlito"/>
                <a:cs typeface="Carlito"/>
              </a:rPr>
              <a:t> </a:t>
            </a:r>
            <a:r>
              <a:rPr sz="2200" spc="-50" dirty="0">
                <a:latin typeface="Carlito"/>
                <a:cs typeface="Carlito"/>
              </a:rPr>
              <a:t>accuracy.</a:t>
            </a:r>
            <a:endParaRPr sz="22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object 4"/>
          <p:cNvSpPr txBox="1"/>
          <p:nvPr/>
        </p:nvSpPr>
        <p:spPr>
          <a:xfrm>
            <a:off x="7211694" y="2030983"/>
            <a:ext cx="3716020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count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  <a:endParaRPr sz="2000">
              <a:latin typeface="Carlito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appears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achieve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its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mission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nearly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99%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time.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means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most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the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failures are</a:t>
            </a:r>
            <a:r>
              <a:rPr sz="20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intended.</a:t>
            </a:r>
            <a:endParaRPr sz="2000">
              <a:latin typeface="Carlito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Interestingly,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  unclear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status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unfortunately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flight.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1289303" y="3708400"/>
            <a:ext cx="5138928" cy="1785111"/>
          </a:xfrm>
          <a:prstGeom prst="rect">
            <a:avLst/>
          </a:prstGeom>
          <a:blipFill>
            <a:blip r:embed="rId3" cstate="print"/>
            <a:srcRect/>
            <a:stretch>
              <a:fillRect t="-9277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1289303" y="2812669"/>
            <a:ext cx="5138928" cy="977900"/>
          </a:xfrm>
          <a:prstGeom prst="rect">
            <a:avLst/>
          </a:prstGeom>
          <a:blipFill>
            <a:blip r:embed="rId3" cstate="print"/>
            <a:srcRect/>
            <a:stretch>
              <a:fillRect t="-7015" b="-244883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object 2"/>
          <p:cNvSpPr/>
          <p:nvPr/>
        </p:nvSpPr>
        <p:spPr>
          <a:xfrm>
            <a:off x="838200" y="2946400"/>
            <a:ext cx="5811011" cy="3695192"/>
          </a:xfrm>
          <a:prstGeom prst="rect">
            <a:avLst/>
          </a:prstGeom>
          <a:blipFill>
            <a:blip r:embed="rId3" cstate="print"/>
            <a:srcRect/>
            <a:stretch>
              <a:fillRect t="-3222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 txBox="1"/>
          <p:nvPr/>
        </p:nvSpPr>
        <p:spPr>
          <a:xfrm>
            <a:off x="6986778" y="2105609"/>
            <a:ext cx="4516120" cy="23545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sz="200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sz="200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8" name="object 2"/>
          <p:cNvSpPr/>
          <p:nvPr/>
        </p:nvSpPr>
        <p:spPr>
          <a:xfrm>
            <a:off x="838199" y="2171700"/>
            <a:ext cx="5811011" cy="800100"/>
          </a:xfrm>
          <a:prstGeom prst="rect">
            <a:avLst/>
          </a:prstGeom>
          <a:blipFill>
            <a:blip r:embed="rId3" cstate="print"/>
            <a:srcRect/>
            <a:stretch>
              <a:fillRect t="-5962" b="-50470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object 4"/>
          <p:cNvSpPr txBox="1"/>
          <p:nvPr/>
        </p:nvSpPr>
        <p:spPr>
          <a:xfrm>
            <a:off x="7584693" y="2591562"/>
            <a:ext cx="3983354" cy="18859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Month,</a:t>
            </a:r>
            <a:r>
              <a:rPr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Outcome, Booster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Version,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(kg),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2015  launches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 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were two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such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occurrences.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135636" y="2630423"/>
            <a:ext cx="7306056" cy="811277"/>
          </a:xfrm>
          <a:prstGeom prst="rect">
            <a:avLst/>
          </a:prstGeom>
          <a:blipFill>
            <a:blip r:embed="rId3" cstate="print"/>
            <a:srcRect/>
            <a:stretch>
              <a:fillRect b="-15604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135636" y="3441700"/>
            <a:ext cx="7306056" cy="927100"/>
          </a:xfrm>
          <a:prstGeom prst="rect">
            <a:avLst/>
          </a:prstGeom>
          <a:blipFill>
            <a:blip r:embed="rId3" cstate="print"/>
            <a:srcRect/>
            <a:stretch>
              <a:fillRect t="-124658" b="603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object 4"/>
          <p:cNvSpPr txBox="1"/>
          <p:nvPr/>
        </p:nvSpPr>
        <p:spPr>
          <a:xfrm>
            <a:off x="6923278" y="2256789"/>
            <a:ext cx="4707890" cy="26314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list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 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between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2010-06-04 and 2017-03-20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inclusively.</a:t>
            </a:r>
            <a:endParaRPr sz="2000">
              <a:latin typeface="Carlito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are two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types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outcomes: drone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were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8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sz="20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total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during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period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465836" y="3572509"/>
            <a:ext cx="6257544" cy="934211"/>
          </a:xfrm>
          <a:prstGeom prst="rect">
            <a:avLst/>
          </a:prstGeom>
          <a:blipFill>
            <a:blip r:embed="rId3" cstate="print"/>
            <a:srcRect/>
            <a:stretch>
              <a:fillRect t="-15677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465836" y="2501901"/>
            <a:ext cx="6257544" cy="1092199"/>
          </a:xfrm>
          <a:prstGeom prst="rect">
            <a:avLst/>
          </a:prstGeom>
          <a:blipFill>
            <a:blip r:embed="rId3" cstate="print"/>
            <a:srcRect/>
            <a:stretch>
              <a:fillRect t="-3861" b="-115767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820013" y="5535879"/>
            <a:ext cx="9882505" cy="6223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2290"/>
              </a:lnSpc>
              <a:spcBef>
                <a:spcPts val="27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left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right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Florida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since they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other.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near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ocean.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854963" y="1796795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Color-Coded Launch Markers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219284" y="5414068"/>
            <a:ext cx="11238688" cy="611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Clusters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clicked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display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(green icon)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(red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icon).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example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SLC-4E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4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landings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6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2889504" y="1801367"/>
            <a:ext cx="562051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Key Location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1084275" y="5141214"/>
            <a:ext cx="9933940" cy="106235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58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Using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LC-39A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as an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example,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railways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large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part and supply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transportation.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highways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human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supply transport. 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coasts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far from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cities so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land in the sea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to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avoid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rockets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falling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densely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populated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areas.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1097280" y="1837944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5"/>
          <p:cNvGrpSpPr/>
          <p:nvPr/>
        </p:nvGrpSpPr>
        <p:grpSpPr>
          <a:xfrm>
            <a:off x="2802635" y="3552444"/>
            <a:ext cx="7505700" cy="1562100"/>
            <a:chOff x="2802635" y="3552444"/>
            <a:chExt cx="7505700" cy="1562100"/>
          </a:xfrm>
        </p:grpSpPr>
        <p:sp>
          <p:nvSpPr>
            <p:cNvPr id="10" name="object 6"/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/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Across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848055" y="4796409"/>
            <a:ext cx="10751820" cy="11544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distribution of 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old name of  CCAFS SLC-40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same amount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landings, but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majority of the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change.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smallest share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due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smaller sample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increase in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difficulty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west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coast.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4355591" y="1923288"/>
            <a:ext cx="2570988" cy="2581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/>
          <p:cNvSpPr/>
          <p:nvPr/>
        </p:nvSpPr>
        <p:spPr>
          <a:xfrm>
            <a:off x="6926579" y="1943072"/>
            <a:ext cx="1085087" cy="665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9145" y="1723214"/>
            <a:ext cx="12138945" cy="3645870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4130" algn="just">
              <a:spcBef>
                <a:spcPts val="850"/>
              </a:spcBef>
              <a:tabLst>
                <a:tab pos="253365" algn="l"/>
                <a:tab pos="254000" algn="l"/>
              </a:tabLst>
            </a:pPr>
            <a:r>
              <a:rPr lang="es-ES" sz="3000" spc="-20" dirty="0" smtClean="0"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  </a:t>
            </a:r>
            <a:r>
              <a:rPr lang="es-ES" sz="3000" spc="-20" dirty="0" err="1"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Background</a:t>
            </a:r>
            <a:r>
              <a:rPr lang="es-ES" sz="3000" spc="-20" dirty="0"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:</a:t>
            </a:r>
          </a:p>
          <a:p>
            <a:pPr marL="253365" indent="-229235" algn="just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200" spc="-20" dirty="0" smtClean="0">
                <a:latin typeface="Carlito"/>
                <a:cs typeface="Carlito"/>
              </a:rPr>
              <a:t>Commercial </a:t>
            </a:r>
            <a:r>
              <a:rPr sz="2200" spc="-10" dirty="0">
                <a:latin typeface="Carlito"/>
                <a:cs typeface="Carlito"/>
              </a:rPr>
              <a:t>Space </a:t>
            </a:r>
            <a:r>
              <a:rPr sz="2200" spc="-25" dirty="0">
                <a:latin typeface="Carlito"/>
                <a:cs typeface="Carlito"/>
              </a:rPr>
              <a:t>Age </a:t>
            </a:r>
            <a:r>
              <a:rPr sz="2200" spc="-5" dirty="0">
                <a:latin typeface="Carlito"/>
                <a:cs typeface="Carlito"/>
              </a:rPr>
              <a:t>is</a:t>
            </a:r>
            <a:r>
              <a:rPr sz="2200" spc="50" dirty="0">
                <a:latin typeface="Carlito"/>
                <a:cs typeface="Carlito"/>
              </a:rPr>
              <a:t> </a:t>
            </a:r>
            <a:r>
              <a:rPr sz="2200" spc="-20" dirty="0">
                <a:latin typeface="Carlito"/>
                <a:cs typeface="Carlito"/>
              </a:rPr>
              <a:t>Here</a:t>
            </a:r>
            <a:endParaRPr sz="2200" dirty="0">
              <a:latin typeface="Carlito"/>
              <a:cs typeface="Carlito"/>
            </a:endParaRPr>
          </a:p>
          <a:p>
            <a:pPr marL="253365" indent="-229235" algn="just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200" spc="-15" dirty="0">
                <a:latin typeface="Carlito"/>
                <a:cs typeface="Carlito"/>
              </a:rPr>
              <a:t>Space </a:t>
            </a:r>
            <a:r>
              <a:rPr sz="2200" spc="-5" dirty="0">
                <a:latin typeface="Carlito"/>
                <a:cs typeface="Carlito"/>
              </a:rPr>
              <a:t>X </a:t>
            </a:r>
            <a:r>
              <a:rPr sz="2200" spc="-15" dirty="0">
                <a:latin typeface="Carlito"/>
                <a:cs typeface="Carlito"/>
              </a:rPr>
              <a:t>has </a:t>
            </a:r>
            <a:r>
              <a:rPr sz="2200" spc="-20" dirty="0">
                <a:latin typeface="Carlito"/>
                <a:cs typeface="Carlito"/>
              </a:rPr>
              <a:t>best pricing </a:t>
            </a:r>
            <a:r>
              <a:rPr sz="2200" spc="-15" dirty="0">
                <a:latin typeface="Carlito"/>
                <a:cs typeface="Carlito"/>
              </a:rPr>
              <a:t>($62 </a:t>
            </a:r>
            <a:r>
              <a:rPr sz="2200" spc="-5" dirty="0">
                <a:latin typeface="Carlito"/>
                <a:cs typeface="Carlito"/>
              </a:rPr>
              <a:t>million </a:t>
            </a:r>
            <a:r>
              <a:rPr sz="2200" spc="-15" dirty="0">
                <a:latin typeface="Carlito"/>
                <a:cs typeface="Carlito"/>
              </a:rPr>
              <a:t>vs. </a:t>
            </a:r>
            <a:r>
              <a:rPr sz="2200" spc="-5" dirty="0">
                <a:latin typeface="Carlito"/>
                <a:cs typeface="Carlito"/>
              </a:rPr>
              <a:t>$165 million</a:t>
            </a:r>
            <a:r>
              <a:rPr sz="2200" spc="2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USD)</a:t>
            </a:r>
            <a:endParaRPr sz="2200" dirty="0">
              <a:latin typeface="Carlito"/>
              <a:cs typeface="Carlito"/>
            </a:endParaRPr>
          </a:p>
          <a:p>
            <a:pPr marL="253365" indent="-229235" algn="just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200" spc="-25" dirty="0">
                <a:latin typeface="Carlito"/>
                <a:cs typeface="Carlito"/>
              </a:rPr>
              <a:t>Largely </a:t>
            </a:r>
            <a:r>
              <a:rPr sz="2200" spc="-15" dirty="0">
                <a:latin typeface="Carlito"/>
                <a:cs typeface="Carlito"/>
              </a:rPr>
              <a:t>due </a:t>
            </a:r>
            <a:r>
              <a:rPr sz="2200" spc="-30" dirty="0">
                <a:latin typeface="Carlito"/>
                <a:cs typeface="Carlito"/>
              </a:rPr>
              <a:t>to </a:t>
            </a:r>
            <a:r>
              <a:rPr sz="2200" spc="-5" dirty="0">
                <a:latin typeface="Carlito"/>
                <a:cs typeface="Carlito"/>
              </a:rPr>
              <a:t>ability </a:t>
            </a:r>
            <a:r>
              <a:rPr sz="2200" spc="-30" dirty="0">
                <a:latin typeface="Carlito"/>
                <a:cs typeface="Carlito"/>
              </a:rPr>
              <a:t>to recover </a:t>
            </a:r>
            <a:r>
              <a:rPr sz="2200" spc="-15" dirty="0">
                <a:latin typeface="Carlito"/>
                <a:cs typeface="Carlito"/>
              </a:rPr>
              <a:t>part </a:t>
            </a:r>
            <a:r>
              <a:rPr sz="2200" dirty="0">
                <a:latin typeface="Carlito"/>
                <a:cs typeface="Carlito"/>
              </a:rPr>
              <a:t>of </a:t>
            </a:r>
            <a:r>
              <a:rPr sz="2200" spc="-45" dirty="0">
                <a:latin typeface="Carlito"/>
                <a:cs typeface="Carlito"/>
              </a:rPr>
              <a:t>rocket </a:t>
            </a:r>
            <a:r>
              <a:rPr sz="2200" spc="-25" dirty="0">
                <a:latin typeface="Carlito"/>
                <a:cs typeface="Carlito"/>
              </a:rPr>
              <a:t>(Stage</a:t>
            </a:r>
            <a:r>
              <a:rPr sz="2200" spc="13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1)</a:t>
            </a:r>
            <a:endParaRPr sz="2200" dirty="0">
              <a:latin typeface="Carlito"/>
              <a:cs typeface="Carlito"/>
            </a:endParaRPr>
          </a:p>
          <a:p>
            <a:pPr marL="253365" indent="-229235" algn="just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200" spc="-15" dirty="0">
                <a:latin typeface="Carlito"/>
                <a:cs typeface="Carlito"/>
              </a:rPr>
              <a:t>Space </a:t>
            </a:r>
            <a:r>
              <a:rPr sz="2200" spc="-5" dirty="0">
                <a:latin typeface="Carlito"/>
                <a:cs typeface="Carlito"/>
              </a:rPr>
              <a:t>Y </a:t>
            </a:r>
            <a:r>
              <a:rPr sz="2200" spc="-25" dirty="0">
                <a:latin typeface="Carlito"/>
                <a:cs typeface="Carlito"/>
              </a:rPr>
              <a:t>wants </a:t>
            </a:r>
            <a:r>
              <a:rPr sz="2200" spc="-30" dirty="0">
                <a:latin typeface="Carlito"/>
                <a:cs typeface="Carlito"/>
              </a:rPr>
              <a:t>to </a:t>
            </a:r>
            <a:r>
              <a:rPr sz="2200" spc="-25" dirty="0">
                <a:latin typeface="Carlito"/>
                <a:cs typeface="Carlito"/>
              </a:rPr>
              <a:t>compete </a:t>
            </a:r>
            <a:r>
              <a:rPr sz="2200" spc="-5" dirty="0">
                <a:latin typeface="Carlito"/>
                <a:cs typeface="Carlito"/>
              </a:rPr>
              <a:t>with </a:t>
            </a:r>
            <a:r>
              <a:rPr sz="2200" spc="-10" dirty="0">
                <a:latin typeface="Carlito"/>
                <a:cs typeface="Carlito"/>
              </a:rPr>
              <a:t>Space</a:t>
            </a:r>
            <a:r>
              <a:rPr sz="2200" spc="6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X</a:t>
            </a:r>
            <a:endParaRPr sz="2200" dirty="0">
              <a:latin typeface="Carlito"/>
              <a:cs typeface="Carlito"/>
            </a:endParaRPr>
          </a:p>
          <a:p>
            <a:pPr algn="just"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sz="2500" dirty="0">
              <a:latin typeface="Carlito"/>
              <a:cs typeface="Carlito"/>
            </a:endParaRPr>
          </a:p>
          <a:p>
            <a:pPr marL="144780" algn="just">
              <a:lnSpc>
                <a:spcPct val="100000"/>
              </a:lnSpc>
            </a:pPr>
            <a:r>
              <a:rPr sz="3000" spc="-20" dirty="0" smtClean="0"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Problem</a:t>
            </a:r>
            <a:r>
              <a:rPr sz="3000" spc="-20" dirty="0"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:</a:t>
            </a:r>
            <a:endParaRPr sz="3000" dirty="0">
              <a:latin typeface="Carlito"/>
              <a:cs typeface="Carlito"/>
            </a:endParaRPr>
          </a:p>
          <a:p>
            <a:pPr marL="240665" marR="591185" indent="-240665" algn="just">
              <a:lnSpc>
                <a:spcPts val="251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latin typeface="Carlito"/>
                <a:cs typeface="Carlito"/>
              </a:rPr>
              <a:t>Space </a:t>
            </a:r>
            <a:r>
              <a:rPr sz="2200" spc="-5" dirty="0">
                <a:latin typeface="Carlito"/>
                <a:cs typeface="Carlito"/>
              </a:rPr>
              <a:t>Y </a:t>
            </a:r>
            <a:r>
              <a:rPr sz="2200" spc="-25" dirty="0">
                <a:latin typeface="Carlito"/>
                <a:cs typeface="Carlito"/>
              </a:rPr>
              <a:t>tasks </a:t>
            </a:r>
            <a:r>
              <a:rPr sz="2200" spc="-5" dirty="0">
                <a:latin typeface="Carlito"/>
                <a:cs typeface="Carlito"/>
              </a:rPr>
              <a:t>us </a:t>
            </a:r>
            <a:r>
              <a:rPr sz="2200" spc="-30" dirty="0">
                <a:latin typeface="Carlito"/>
                <a:cs typeface="Carlito"/>
              </a:rPr>
              <a:t>to </a:t>
            </a:r>
            <a:r>
              <a:rPr sz="2200" spc="-25" dirty="0">
                <a:latin typeface="Carlito"/>
                <a:cs typeface="Carlito"/>
              </a:rPr>
              <a:t>train </a:t>
            </a:r>
            <a:r>
              <a:rPr sz="2200" spc="-5" dirty="0">
                <a:latin typeface="Carlito"/>
                <a:cs typeface="Carlito"/>
              </a:rPr>
              <a:t>a machine learning model </a:t>
            </a:r>
            <a:r>
              <a:rPr sz="2200" spc="-60" dirty="0">
                <a:latin typeface="Carlito"/>
                <a:cs typeface="Carlito"/>
              </a:rPr>
              <a:t>to  </a:t>
            </a:r>
            <a:r>
              <a:rPr sz="2200" spc="-20" dirty="0">
                <a:latin typeface="Carlito"/>
                <a:cs typeface="Carlito"/>
              </a:rPr>
              <a:t>predict successful </a:t>
            </a:r>
            <a:r>
              <a:rPr sz="2200" spc="-25" dirty="0">
                <a:latin typeface="Carlito"/>
                <a:cs typeface="Carlito"/>
              </a:rPr>
              <a:t>Stage </a:t>
            </a:r>
            <a:r>
              <a:rPr sz="2200" spc="-5" dirty="0">
                <a:latin typeface="Carlito"/>
                <a:cs typeface="Carlito"/>
              </a:rPr>
              <a:t>1</a:t>
            </a:r>
            <a:r>
              <a:rPr sz="2200" spc="45" dirty="0">
                <a:latin typeface="Carlito"/>
                <a:cs typeface="Carlito"/>
              </a:rPr>
              <a:t> </a:t>
            </a:r>
            <a:r>
              <a:rPr sz="2200" spc="-25" dirty="0">
                <a:latin typeface="Carlito"/>
                <a:cs typeface="Carlito"/>
              </a:rPr>
              <a:t>recovery</a:t>
            </a:r>
            <a:endParaRPr sz="22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Rate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1176019" y="5068061"/>
            <a:ext cx="91674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KSC LC-39A 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rate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10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and 3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4811267" y="2243327"/>
            <a:ext cx="2570988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/>
          <p:cNvSpPr/>
          <p:nvPr/>
        </p:nvSpPr>
        <p:spPr>
          <a:xfrm>
            <a:off x="1248155" y="2308860"/>
            <a:ext cx="3401568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/>
          <p:cNvSpPr/>
          <p:nvPr/>
        </p:nvSpPr>
        <p:spPr>
          <a:xfrm>
            <a:off x="7057644" y="2243327"/>
            <a:ext cx="324611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vs. Success vs. Booster  Version Category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1084275" y="4868926"/>
            <a:ext cx="9767570" cy="116967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Plotly dashboard 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selector. 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However,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0-10000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instead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max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15600.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Class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and 0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failure.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 also  accounts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category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color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number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point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size.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particular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0-6000,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interestingly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two failed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payloads of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zero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417958" y="1774321"/>
            <a:ext cx="11568046" cy="2981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400" y="4918943"/>
            <a:ext cx="10210800" cy="143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2860040" indent="-285750" algn="just">
              <a:lnSpc>
                <a:spcPct val="120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600" spc="-5" dirty="0">
                <a:latin typeface="Carlito"/>
                <a:cs typeface="Carlito"/>
              </a:rPr>
              <a:t>All models had virtually the </a:t>
            </a:r>
            <a:r>
              <a:rPr sz="1600" spc="-10" dirty="0">
                <a:latin typeface="Carlito"/>
                <a:cs typeface="Carlito"/>
              </a:rPr>
              <a:t>same </a:t>
            </a:r>
            <a:r>
              <a:rPr sz="1600" spc="-20" dirty="0">
                <a:latin typeface="Carlito"/>
                <a:cs typeface="Carlito"/>
              </a:rPr>
              <a:t>accuracy </a:t>
            </a:r>
            <a:r>
              <a:rPr sz="1600" spc="-5" dirty="0">
                <a:latin typeface="Carlito"/>
                <a:cs typeface="Carlito"/>
              </a:rPr>
              <a:t>on the </a:t>
            </a:r>
            <a:r>
              <a:rPr sz="1600" spc="-20" dirty="0">
                <a:latin typeface="Carlito"/>
                <a:cs typeface="Carlito"/>
              </a:rPr>
              <a:t>test set </a:t>
            </a:r>
            <a:r>
              <a:rPr sz="1600" spc="-15" dirty="0">
                <a:latin typeface="Carlito"/>
                <a:cs typeface="Carlito"/>
              </a:rPr>
              <a:t>at </a:t>
            </a:r>
            <a:r>
              <a:rPr sz="1600" spc="-20" dirty="0">
                <a:latin typeface="Carlito"/>
                <a:cs typeface="Carlito"/>
              </a:rPr>
              <a:t>83.33% </a:t>
            </a:r>
            <a:r>
              <a:rPr sz="1600" spc="-45" dirty="0">
                <a:latin typeface="Carlito"/>
                <a:cs typeface="Carlito"/>
              </a:rPr>
              <a:t>accuracy.  </a:t>
            </a:r>
            <a:r>
              <a:rPr sz="1600" dirty="0" smtClean="0">
                <a:latin typeface="Carlito"/>
                <a:cs typeface="Carlito"/>
              </a:rPr>
              <a:t>It</a:t>
            </a:r>
            <a:r>
              <a:rPr lang="es-ES" sz="1600" dirty="0">
                <a:latin typeface="Carlito"/>
                <a:cs typeface="Carlito"/>
              </a:rPr>
              <a:t> s</a:t>
            </a:r>
            <a:r>
              <a:rPr sz="1600" spc="-5" dirty="0" err="1" smtClean="0">
                <a:latin typeface="Carlito"/>
                <a:cs typeface="Carlito"/>
              </a:rPr>
              <a:t>hould</a:t>
            </a:r>
            <a:r>
              <a:rPr sz="1600" spc="-5" dirty="0" smtClean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be </a:t>
            </a:r>
            <a:r>
              <a:rPr sz="1600" spc="-15" dirty="0">
                <a:latin typeface="Carlito"/>
                <a:cs typeface="Carlito"/>
              </a:rPr>
              <a:t>noted </a:t>
            </a:r>
            <a:r>
              <a:rPr sz="1600" spc="-10" dirty="0">
                <a:latin typeface="Carlito"/>
                <a:cs typeface="Carlito"/>
              </a:rPr>
              <a:t>that </a:t>
            </a:r>
            <a:r>
              <a:rPr sz="1600" spc="-20" dirty="0">
                <a:latin typeface="Carlito"/>
                <a:cs typeface="Carlito"/>
              </a:rPr>
              <a:t>test size </a:t>
            </a:r>
            <a:r>
              <a:rPr sz="1600" dirty="0">
                <a:latin typeface="Carlito"/>
                <a:cs typeface="Carlito"/>
              </a:rPr>
              <a:t>is </a:t>
            </a:r>
            <a:r>
              <a:rPr sz="1600" spc="-5" dirty="0">
                <a:latin typeface="Carlito"/>
                <a:cs typeface="Carlito"/>
              </a:rPr>
              <a:t>small </a:t>
            </a:r>
            <a:r>
              <a:rPr sz="1600" spc="-15" dirty="0">
                <a:latin typeface="Carlito"/>
                <a:cs typeface="Carlito"/>
              </a:rPr>
              <a:t>at </a:t>
            </a:r>
            <a:r>
              <a:rPr sz="1600" spc="-5" dirty="0">
                <a:latin typeface="Carlito"/>
                <a:cs typeface="Carlito"/>
              </a:rPr>
              <a:t>only </a:t>
            </a:r>
            <a:r>
              <a:rPr sz="1600" spc="-10" dirty="0">
                <a:latin typeface="Carlito"/>
                <a:cs typeface="Carlito"/>
              </a:rPr>
              <a:t>sample </a:t>
            </a:r>
            <a:r>
              <a:rPr sz="1600" spc="-20" dirty="0">
                <a:latin typeface="Carlito"/>
                <a:cs typeface="Carlito"/>
              </a:rPr>
              <a:t>size </a:t>
            </a:r>
            <a:r>
              <a:rPr sz="1600" spc="-5" dirty="0">
                <a:latin typeface="Carlito"/>
                <a:cs typeface="Carlito"/>
              </a:rPr>
              <a:t>of</a:t>
            </a:r>
            <a:r>
              <a:rPr sz="1600" spc="-204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18.</a:t>
            </a:r>
            <a:endParaRPr sz="1600" dirty="0">
              <a:latin typeface="Carlito"/>
              <a:cs typeface="Carlito"/>
            </a:endParaRPr>
          </a:p>
          <a:p>
            <a:pPr marL="298450" indent="-285750" algn="just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</a:pPr>
            <a:r>
              <a:rPr sz="1600" spc="-5" dirty="0">
                <a:latin typeface="Carlito"/>
                <a:cs typeface="Carlito"/>
              </a:rPr>
              <a:t>This </a:t>
            </a:r>
            <a:r>
              <a:rPr sz="1600" spc="-20" dirty="0">
                <a:latin typeface="Carlito"/>
                <a:cs typeface="Carlito"/>
              </a:rPr>
              <a:t>can cause large variance </a:t>
            </a:r>
            <a:r>
              <a:rPr sz="1600" dirty="0">
                <a:latin typeface="Carlito"/>
                <a:cs typeface="Carlito"/>
              </a:rPr>
              <a:t>in </a:t>
            </a:r>
            <a:r>
              <a:rPr sz="1600" spc="-20" dirty="0">
                <a:latin typeface="Carlito"/>
                <a:cs typeface="Carlito"/>
              </a:rPr>
              <a:t>accuracy results, </a:t>
            </a:r>
            <a:r>
              <a:rPr sz="1600" spc="-15" dirty="0">
                <a:latin typeface="Carlito"/>
                <a:cs typeface="Carlito"/>
              </a:rPr>
              <a:t>such </a:t>
            </a:r>
            <a:r>
              <a:rPr sz="1600" spc="-5" dirty="0">
                <a:latin typeface="Carlito"/>
                <a:cs typeface="Carlito"/>
              </a:rPr>
              <a:t>as those in </a:t>
            </a:r>
            <a:r>
              <a:rPr sz="1600" spc="-15" dirty="0">
                <a:latin typeface="Carlito"/>
                <a:cs typeface="Carlito"/>
              </a:rPr>
              <a:t>Decision </a:t>
            </a:r>
            <a:r>
              <a:rPr sz="1600" spc="-65" dirty="0">
                <a:latin typeface="Carlito"/>
                <a:cs typeface="Carlito"/>
              </a:rPr>
              <a:t>Tree </a:t>
            </a:r>
            <a:r>
              <a:rPr sz="1600" spc="-10" dirty="0">
                <a:latin typeface="Carlito"/>
                <a:cs typeface="Carlito"/>
              </a:rPr>
              <a:t>Classifier </a:t>
            </a:r>
            <a:r>
              <a:rPr sz="1600" spc="-5" dirty="0">
                <a:latin typeface="Carlito"/>
                <a:cs typeface="Carlito"/>
              </a:rPr>
              <a:t>model in </a:t>
            </a:r>
            <a:r>
              <a:rPr sz="1600" spc="-25" dirty="0">
                <a:latin typeface="Carlito"/>
                <a:cs typeface="Carlito"/>
              </a:rPr>
              <a:t>repeated</a:t>
            </a:r>
            <a:r>
              <a:rPr sz="1600" spc="60" dirty="0">
                <a:latin typeface="Carlito"/>
                <a:cs typeface="Carlito"/>
              </a:rPr>
              <a:t> </a:t>
            </a:r>
            <a:r>
              <a:rPr sz="1600" spc="-15" dirty="0">
                <a:latin typeface="Carlito"/>
                <a:cs typeface="Carlito"/>
              </a:rPr>
              <a:t>runs.</a:t>
            </a:r>
            <a:endParaRPr sz="1600" dirty="0">
              <a:latin typeface="Carlito"/>
              <a:cs typeface="Carlito"/>
            </a:endParaRPr>
          </a:p>
          <a:p>
            <a:pPr marL="298450" indent="-285750" algn="just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sz="1600" spc="-55" dirty="0">
                <a:latin typeface="Carlito"/>
                <a:cs typeface="Carlito"/>
              </a:rPr>
              <a:t>We </a:t>
            </a:r>
            <a:r>
              <a:rPr sz="1600" spc="-20" dirty="0">
                <a:latin typeface="Carlito"/>
                <a:cs typeface="Carlito"/>
              </a:rPr>
              <a:t>likely </a:t>
            </a:r>
            <a:r>
              <a:rPr sz="1600" spc="-15" dirty="0">
                <a:latin typeface="Carlito"/>
                <a:cs typeface="Carlito"/>
              </a:rPr>
              <a:t>need </a:t>
            </a:r>
            <a:r>
              <a:rPr sz="1600" spc="-25" dirty="0">
                <a:latin typeface="Carlito"/>
                <a:cs typeface="Carlito"/>
              </a:rPr>
              <a:t>more data </a:t>
            </a:r>
            <a:r>
              <a:rPr sz="1600" spc="-15" dirty="0">
                <a:latin typeface="Carlito"/>
                <a:cs typeface="Carlito"/>
              </a:rPr>
              <a:t>to </a:t>
            </a:r>
            <a:r>
              <a:rPr sz="1600" spc="-20" dirty="0">
                <a:latin typeface="Carlito"/>
                <a:cs typeface="Carlito"/>
              </a:rPr>
              <a:t>determine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20" dirty="0">
                <a:latin typeface="Carlito"/>
                <a:cs typeface="Carlito"/>
              </a:rPr>
              <a:t>best</a:t>
            </a:r>
            <a:r>
              <a:rPr sz="1600" spc="114" dirty="0">
                <a:latin typeface="Carlito"/>
                <a:cs typeface="Carlito"/>
              </a:rPr>
              <a:t> </a:t>
            </a:r>
            <a:r>
              <a:rPr sz="1600" spc="-15" dirty="0">
                <a:latin typeface="Carlito"/>
                <a:cs typeface="Carlito"/>
              </a:rPr>
              <a:t>model.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86100" y="1207008"/>
            <a:ext cx="5076444" cy="333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9222" y="5054879"/>
            <a:ext cx="9495333" cy="1469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158750" indent="-285750">
              <a:lnSpc>
                <a:spcPct val="1125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600" spc="-5" dirty="0">
                <a:latin typeface="Carlito"/>
                <a:cs typeface="Carlito"/>
              </a:rPr>
              <a:t>Since </a:t>
            </a:r>
            <a:r>
              <a:rPr sz="1600" dirty="0">
                <a:latin typeface="Carlito"/>
                <a:cs typeface="Carlito"/>
              </a:rPr>
              <a:t>all </a:t>
            </a:r>
            <a:r>
              <a:rPr sz="1600" spc="-5" dirty="0">
                <a:latin typeface="Carlito"/>
                <a:cs typeface="Carlito"/>
              </a:rPr>
              <a:t>models </a:t>
            </a:r>
            <a:r>
              <a:rPr sz="1600" spc="-25" dirty="0">
                <a:latin typeface="Carlito"/>
                <a:cs typeface="Carlito"/>
              </a:rPr>
              <a:t>performed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0" dirty="0">
                <a:latin typeface="Carlito"/>
                <a:cs typeface="Carlito"/>
              </a:rPr>
              <a:t>same </a:t>
            </a:r>
            <a:r>
              <a:rPr sz="1600" spc="-25" dirty="0">
                <a:latin typeface="Carlito"/>
                <a:cs typeface="Carlito"/>
              </a:rPr>
              <a:t>for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20" dirty="0">
                <a:latin typeface="Carlito"/>
                <a:cs typeface="Carlito"/>
              </a:rPr>
              <a:t>test set,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20" dirty="0">
                <a:latin typeface="Carlito"/>
                <a:cs typeface="Carlito"/>
              </a:rPr>
              <a:t>confusion </a:t>
            </a:r>
            <a:r>
              <a:rPr sz="1600" spc="-10" dirty="0">
                <a:latin typeface="Carlito"/>
                <a:cs typeface="Carlito"/>
              </a:rPr>
              <a:t>matrix is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0" dirty="0">
                <a:latin typeface="Carlito"/>
                <a:cs typeface="Carlito"/>
              </a:rPr>
              <a:t>same </a:t>
            </a:r>
            <a:r>
              <a:rPr sz="1600" spc="-20" dirty="0">
                <a:latin typeface="Carlito"/>
                <a:cs typeface="Carlito"/>
              </a:rPr>
              <a:t>across </a:t>
            </a:r>
            <a:r>
              <a:rPr sz="1600" dirty="0">
                <a:latin typeface="Carlito"/>
                <a:cs typeface="Carlito"/>
              </a:rPr>
              <a:t>all </a:t>
            </a:r>
            <a:r>
              <a:rPr sz="1600" spc="-5" dirty="0">
                <a:latin typeface="Carlito"/>
                <a:cs typeface="Carlito"/>
              </a:rPr>
              <a:t>models.  The </a:t>
            </a:r>
            <a:r>
              <a:rPr sz="1600" spc="-15" dirty="0">
                <a:latin typeface="Carlito"/>
                <a:cs typeface="Carlito"/>
              </a:rPr>
              <a:t>models </a:t>
            </a:r>
            <a:r>
              <a:rPr sz="1600" spc="-20" dirty="0">
                <a:latin typeface="Carlito"/>
                <a:cs typeface="Carlito"/>
              </a:rPr>
              <a:t>predicted </a:t>
            </a:r>
            <a:r>
              <a:rPr sz="1600" spc="-5" dirty="0">
                <a:latin typeface="Carlito"/>
                <a:cs typeface="Carlito"/>
              </a:rPr>
              <a:t>12 </a:t>
            </a:r>
            <a:r>
              <a:rPr sz="1600" spc="-20" dirty="0">
                <a:latin typeface="Carlito"/>
                <a:cs typeface="Carlito"/>
              </a:rPr>
              <a:t>successful </a:t>
            </a:r>
            <a:r>
              <a:rPr sz="1600" spc="-10" dirty="0">
                <a:latin typeface="Carlito"/>
                <a:cs typeface="Carlito"/>
              </a:rPr>
              <a:t>landings </a:t>
            </a:r>
            <a:r>
              <a:rPr sz="1600" spc="-5" dirty="0">
                <a:latin typeface="Carlito"/>
                <a:cs typeface="Carlito"/>
              </a:rPr>
              <a:t>when the true label</a:t>
            </a:r>
            <a:r>
              <a:rPr sz="1600" spc="275" dirty="0">
                <a:latin typeface="Carlito"/>
                <a:cs typeface="Carlito"/>
              </a:rPr>
              <a:t> </a:t>
            </a:r>
            <a:r>
              <a:rPr sz="1600" spc="-20" dirty="0">
                <a:latin typeface="Carlito"/>
                <a:cs typeface="Carlito"/>
              </a:rPr>
              <a:t>was successful </a:t>
            </a:r>
            <a:r>
              <a:rPr sz="1600" spc="-10" dirty="0">
                <a:latin typeface="Carlito"/>
                <a:cs typeface="Carlito"/>
              </a:rPr>
              <a:t>landing.</a:t>
            </a:r>
            <a:endParaRPr sz="1600" dirty="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spcBef>
                <a:spcPts val="405"/>
              </a:spcBef>
              <a:buFont typeface="Arial" panose="020B0604020202020204" pitchFamily="34" charset="0"/>
              <a:buChar char="•"/>
            </a:pP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5" dirty="0">
                <a:latin typeface="Carlito"/>
                <a:cs typeface="Carlito"/>
              </a:rPr>
              <a:t>models </a:t>
            </a:r>
            <a:r>
              <a:rPr sz="1600" spc="-20" dirty="0">
                <a:latin typeface="Carlito"/>
                <a:cs typeface="Carlito"/>
              </a:rPr>
              <a:t>predicted </a:t>
            </a:r>
            <a:r>
              <a:rPr sz="1600" spc="-5" dirty="0">
                <a:latin typeface="Carlito"/>
                <a:cs typeface="Carlito"/>
              </a:rPr>
              <a:t>3 </a:t>
            </a:r>
            <a:r>
              <a:rPr sz="1600" spc="-20" dirty="0">
                <a:latin typeface="Carlito"/>
                <a:cs typeface="Carlito"/>
              </a:rPr>
              <a:t>unsuccessful </a:t>
            </a:r>
            <a:r>
              <a:rPr sz="1600" spc="-10" dirty="0">
                <a:latin typeface="Carlito"/>
                <a:cs typeface="Carlito"/>
              </a:rPr>
              <a:t>landings </a:t>
            </a:r>
            <a:r>
              <a:rPr sz="1600" spc="-5" dirty="0">
                <a:latin typeface="Carlito"/>
                <a:cs typeface="Carlito"/>
              </a:rPr>
              <a:t>when the true label </a:t>
            </a:r>
            <a:r>
              <a:rPr sz="1600" spc="-15" dirty="0">
                <a:latin typeface="Carlito"/>
                <a:cs typeface="Carlito"/>
              </a:rPr>
              <a:t>was </a:t>
            </a:r>
            <a:r>
              <a:rPr sz="1600" spc="-20" dirty="0">
                <a:latin typeface="Carlito"/>
                <a:cs typeface="Carlito"/>
              </a:rPr>
              <a:t>unsuccessful</a:t>
            </a:r>
            <a:r>
              <a:rPr sz="1600" spc="14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landing.</a:t>
            </a:r>
            <a:endParaRPr sz="1600" dirty="0">
              <a:latin typeface="Carlito"/>
              <a:cs typeface="Carlito"/>
            </a:endParaRPr>
          </a:p>
          <a:p>
            <a:pPr marL="298450" marR="5080" indent="-285750">
              <a:lnSpc>
                <a:spcPts val="233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5" dirty="0">
                <a:latin typeface="Carlito"/>
                <a:cs typeface="Carlito"/>
              </a:rPr>
              <a:t>models </a:t>
            </a:r>
            <a:r>
              <a:rPr sz="1600" spc="-20" dirty="0">
                <a:latin typeface="Carlito"/>
                <a:cs typeface="Carlito"/>
              </a:rPr>
              <a:t>predicted </a:t>
            </a:r>
            <a:r>
              <a:rPr sz="1600" spc="-5" dirty="0">
                <a:latin typeface="Carlito"/>
                <a:cs typeface="Carlito"/>
              </a:rPr>
              <a:t>3 </a:t>
            </a:r>
            <a:r>
              <a:rPr sz="1600" spc="-20" dirty="0">
                <a:latin typeface="Carlito"/>
                <a:cs typeface="Carlito"/>
              </a:rPr>
              <a:t>successful </a:t>
            </a:r>
            <a:r>
              <a:rPr sz="1600" spc="-10" dirty="0">
                <a:latin typeface="Carlito"/>
                <a:cs typeface="Carlito"/>
              </a:rPr>
              <a:t>landings </a:t>
            </a:r>
            <a:r>
              <a:rPr sz="1600" spc="-5" dirty="0">
                <a:latin typeface="Carlito"/>
                <a:cs typeface="Carlito"/>
              </a:rPr>
              <a:t>when the true label </a:t>
            </a:r>
            <a:r>
              <a:rPr sz="1600" spc="-20" dirty="0">
                <a:latin typeface="Carlito"/>
                <a:cs typeface="Carlito"/>
              </a:rPr>
              <a:t>was unsuccessful </a:t>
            </a:r>
            <a:r>
              <a:rPr sz="1600" spc="-10" dirty="0">
                <a:latin typeface="Carlito"/>
                <a:cs typeface="Carlito"/>
              </a:rPr>
              <a:t>landings </a:t>
            </a:r>
            <a:r>
              <a:rPr sz="1600" spc="-20" dirty="0">
                <a:latin typeface="Carlito"/>
                <a:cs typeface="Carlito"/>
              </a:rPr>
              <a:t>(false positives).  </a:t>
            </a:r>
            <a:r>
              <a:rPr sz="1600" spc="-15" dirty="0">
                <a:latin typeface="Carlito"/>
                <a:cs typeface="Carlito"/>
              </a:rPr>
              <a:t>Our </a:t>
            </a:r>
            <a:r>
              <a:rPr sz="1600" spc="-5" dirty="0">
                <a:latin typeface="Carlito"/>
                <a:cs typeface="Carlito"/>
              </a:rPr>
              <a:t>models </a:t>
            </a:r>
            <a:r>
              <a:rPr sz="1600" spc="-20" dirty="0">
                <a:latin typeface="Carlito"/>
                <a:cs typeface="Carlito"/>
              </a:rPr>
              <a:t>over predict successful</a:t>
            </a:r>
            <a:r>
              <a:rPr sz="1600" spc="13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landings.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23032" y="1369108"/>
            <a:ext cx="4541520" cy="3453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82381" y="2363851"/>
            <a:ext cx="21621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rlito"/>
                <a:cs typeface="Carlito"/>
              </a:rPr>
              <a:t>Correct predictions are  </a:t>
            </a:r>
            <a:r>
              <a:rPr sz="1800" spc="-5" dirty="0">
                <a:latin typeface="Carlito"/>
                <a:cs typeface="Carlito"/>
              </a:rPr>
              <a:t>on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diagonal </a:t>
            </a:r>
            <a:r>
              <a:rPr sz="1800" spc="-20" dirty="0">
                <a:latin typeface="Carlito"/>
                <a:cs typeface="Carlito"/>
              </a:rPr>
              <a:t>from </a:t>
            </a:r>
            <a:r>
              <a:rPr sz="1800" spc="-15" dirty="0">
                <a:latin typeface="Carlito"/>
                <a:cs typeface="Carlito"/>
              </a:rPr>
              <a:t>top  </a:t>
            </a:r>
            <a:r>
              <a:rPr sz="1800" spc="-5" dirty="0">
                <a:latin typeface="Carlito"/>
                <a:cs typeface="Carlito"/>
              </a:rPr>
              <a:t>left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spc="-20" dirty="0">
                <a:latin typeface="Carlito"/>
                <a:cs typeface="Carlito"/>
              </a:rPr>
              <a:t>bottom</a:t>
            </a:r>
            <a:r>
              <a:rPr sz="1800" spc="-8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right.</a:t>
            </a:r>
            <a:endParaRPr sz="1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770011" y="2054642"/>
            <a:ext cx="101981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Our task: to develop a machine learning model for Space Y who wants to bid against </a:t>
            </a:r>
            <a:r>
              <a:rPr lang="en-US" sz="2000" dirty="0" err="1"/>
              <a:t>SpaceX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goal of model is to predict when Stage 1 will successfully land to save ~$100 million USD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Used data from a public </a:t>
            </a:r>
            <a:r>
              <a:rPr lang="en-US" sz="2000" dirty="0" err="1"/>
              <a:t>SpaceX</a:t>
            </a:r>
            <a:r>
              <a:rPr lang="en-US" sz="2000" dirty="0"/>
              <a:t> API and web scraping </a:t>
            </a:r>
            <a:r>
              <a:rPr lang="en-US" sz="2000" dirty="0" err="1"/>
              <a:t>SpaceX</a:t>
            </a:r>
            <a:r>
              <a:rPr lang="en-US" sz="2000" dirty="0"/>
              <a:t> Wikipedia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data labels and stored data into a DB2 SQL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a dashboard for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created a machine learning model with an accuracy of 83%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Allon</a:t>
            </a:r>
            <a:r>
              <a:rPr lang="en-US" sz="2000" dirty="0"/>
              <a:t> Mask of </a:t>
            </a:r>
            <a:r>
              <a:rPr lang="en-US" sz="2000" dirty="0" err="1"/>
              <a:t>SpaceY</a:t>
            </a:r>
            <a:r>
              <a:rPr lang="en-US" sz="2000" dirty="0"/>
              <a:t> can use this model to predict with relatively high accuracy whether a  launch will have a successful Stage 1 landing before launch to determine whether the launch  should be made or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possible more data should be collected to better determine the best machine learning model  and improve accuracy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1176019" y="1496901"/>
            <a:ext cx="8401050" cy="1243289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sz="2000" u="heavy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repository</a:t>
            </a:r>
            <a:r>
              <a:rPr sz="2000" u="heavy" spc="-4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IN" sz="2000" u="heavy" spc="-1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Carlito"/>
                <a:cs typeface="Carlito"/>
                <a:hlinkClick r:id="rId4"/>
              </a:rPr>
              <a:t>https://github.com/Alejandro2195/IBM_Data_Science_Professional_Certification_-_</a:t>
            </a:r>
            <a:r>
              <a:rPr lang="en-IN" sz="2000" u="heavy" spc="-10" dirty="0" smtClean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Carlito"/>
                <a:cs typeface="Carlito"/>
                <a:hlinkClick r:id="rId4"/>
              </a:rPr>
              <a:t>Final_Project/tree/main</a:t>
            </a:r>
            <a:r>
              <a:rPr lang="en-IN" sz="2000" u="heavy" spc="-10" dirty="0" smtClean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Carlito"/>
                <a:cs typeface="Carlito"/>
              </a:rPr>
              <a:t> </a:t>
            </a:r>
            <a:endParaRPr sz="175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Combined data from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public API and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Wikipedia page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Classifying true landings as successful and unsuccessful otherwise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Tuned models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82222" y="1443841"/>
            <a:ext cx="1169528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collection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process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involved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combination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API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requests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X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public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API and web 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scraping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table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X’s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Wikipedia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entry</a:t>
            </a:r>
            <a:r>
              <a:rPr lang="es-E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endParaRPr lang="es-E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next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slide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will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show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flowchart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data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collection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API and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one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after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will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show 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flowchart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data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collection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webscraping</a:t>
            </a:r>
            <a:r>
              <a:rPr lang="es-E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endParaRPr lang="es-E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X API Data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Columns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FlightNumber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, Date,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BoosterVersion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,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PayloadMass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,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Orbit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,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LaunchSite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,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Outcome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,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Flights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,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GridFins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,</a:t>
            </a:r>
          </a:p>
          <a:p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Reused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,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Legs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,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LandingPad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, Block,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ReusedCount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, Serial,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Longitude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, </a:t>
            </a:r>
            <a:r>
              <a:rPr lang="es-ES" sz="2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Latitude</a:t>
            </a:r>
            <a:endParaRPr lang="es-ES" sz="2200" dirty="0" smtClean="0">
              <a:solidFill>
                <a:schemeClr val="tx1">
                  <a:lumMod val="50000"/>
                  <a:lumOff val="50000"/>
                </a:schemeClr>
              </a:solidFill>
              <a:latin typeface="Abadi"/>
            </a:endParaRPr>
          </a:p>
          <a:p>
            <a:endParaRPr lang="es-ES" sz="2200" dirty="0">
              <a:solidFill>
                <a:schemeClr val="tx1">
                  <a:lumMod val="50000"/>
                  <a:lumOff val="50000"/>
                </a:schemeClr>
              </a:solidFill>
              <a:latin typeface="Abadi"/>
            </a:endParaRPr>
          </a:p>
          <a:p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Webscrape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 </a:t>
            </a:r>
            <a:r>
              <a:rPr lang="es-E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Columns</a:t>
            </a:r>
            <a:r>
              <a:rPr lang="es-E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Flight No.,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Launch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site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,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Payload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,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PayloadMass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,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Orbit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,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Customer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,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Launch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outcome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,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Version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 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Booster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,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Booster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 </a:t>
            </a:r>
            <a:r>
              <a:rPr lang="es-E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landing</a:t>
            </a: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, Date, Time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54" name="object 6"/>
          <p:cNvSpPr/>
          <p:nvPr/>
        </p:nvSpPr>
        <p:spPr>
          <a:xfrm>
            <a:off x="5697195" y="2227325"/>
            <a:ext cx="237744" cy="138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7"/>
          <p:cNvGrpSpPr/>
          <p:nvPr/>
        </p:nvGrpSpPr>
        <p:grpSpPr>
          <a:xfrm>
            <a:off x="5416778" y="1951482"/>
            <a:ext cx="1851660" cy="1607820"/>
            <a:chOff x="4782311" y="1478280"/>
            <a:chExt cx="1851660" cy="1607820"/>
          </a:xfrm>
          <a:gradFill>
            <a:gsLst>
              <a:gs pos="66000">
                <a:srgbClr val="0070C0"/>
              </a:gs>
              <a:gs pos="0">
                <a:schemeClr val="accent1">
                  <a:lumMod val="75000"/>
                </a:schemeClr>
              </a:gs>
              <a:gs pos="97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56" name="object 8"/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9"/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0"/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1"/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12"/>
          <p:cNvSpPr txBox="1"/>
          <p:nvPr/>
        </p:nvSpPr>
        <p:spPr>
          <a:xfrm>
            <a:off x="5650332" y="2239263"/>
            <a:ext cx="132715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X  APIs)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61" name="object 13"/>
          <p:cNvGrpSpPr/>
          <p:nvPr/>
        </p:nvGrpSpPr>
        <p:grpSpPr>
          <a:xfrm>
            <a:off x="5416778" y="3280409"/>
            <a:ext cx="1851660" cy="1666239"/>
            <a:chOff x="4782311" y="2807207"/>
            <a:chExt cx="1851660" cy="1666239"/>
          </a:xfrm>
          <a:gradFill>
            <a:gsLst>
              <a:gs pos="66000">
                <a:srgbClr val="0070C0"/>
              </a:gs>
              <a:gs pos="0">
                <a:schemeClr val="accent1">
                  <a:lumMod val="75000"/>
                </a:schemeClr>
              </a:gs>
              <a:gs pos="97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62" name="object 14"/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5"/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6"/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7"/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8"/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19"/>
          <p:cNvSpPr txBox="1"/>
          <p:nvPr/>
        </p:nvSpPr>
        <p:spPr>
          <a:xfrm>
            <a:off x="5650332" y="3359785"/>
            <a:ext cx="1332865" cy="882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.JSON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+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Lists(Launch</a:t>
            </a:r>
            <a:r>
              <a:rPr sz="15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Site,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Version,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Data)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68" name="object 20"/>
          <p:cNvGrpSpPr/>
          <p:nvPr/>
        </p:nvGrpSpPr>
        <p:grpSpPr>
          <a:xfrm>
            <a:off x="5416778" y="4610861"/>
            <a:ext cx="2790825" cy="1141730"/>
            <a:chOff x="4782311" y="4137659"/>
            <a:chExt cx="2790825" cy="1141730"/>
          </a:xfrm>
          <a:gradFill>
            <a:gsLst>
              <a:gs pos="66000">
                <a:srgbClr val="0070C0"/>
              </a:gs>
              <a:gs pos="0">
                <a:schemeClr val="accent1">
                  <a:lumMod val="75000"/>
                </a:schemeClr>
              </a:gs>
              <a:gs pos="97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69" name="object 21"/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2"/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23"/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4"/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5"/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26"/>
          <p:cNvSpPr txBox="1"/>
          <p:nvPr/>
        </p:nvSpPr>
        <p:spPr>
          <a:xfrm>
            <a:off x="5612232" y="4794122"/>
            <a:ext cx="1403985" cy="6648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75" name="object 27"/>
          <p:cNvGrpSpPr/>
          <p:nvPr/>
        </p:nvGrpSpPr>
        <p:grpSpPr>
          <a:xfrm>
            <a:off x="7774407" y="3547109"/>
            <a:ext cx="1859280" cy="2205355"/>
            <a:chOff x="7139940" y="3073907"/>
            <a:chExt cx="1859280" cy="2205355"/>
          </a:xfrm>
          <a:gradFill>
            <a:gsLst>
              <a:gs pos="66000">
                <a:srgbClr val="0070C0"/>
              </a:gs>
              <a:gs pos="0">
                <a:schemeClr val="accent1">
                  <a:lumMod val="75000"/>
                </a:schemeClr>
              </a:gs>
              <a:gs pos="97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76" name="object 28"/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29"/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30"/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31"/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32"/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33"/>
          <p:cNvSpPr txBox="1"/>
          <p:nvPr/>
        </p:nvSpPr>
        <p:spPr>
          <a:xfrm>
            <a:off x="7935188" y="4898644"/>
            <a:ext cx="148399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relevant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82" name="object 34"/>
          <p:cNvGrpSpPr/>
          <p:nvPr/>
        </p:nvGrpSpPr>
        <p:grpSpPr>
          <a:xfrm>
            <a:off x="7774407" y="2218181"/>
            <a:ext cx="1868805" cy="2205355"/>
            <a:chOff x="7139940" y="1744979"/>
            <a:chExt cx="1868805" cy="2205355"/>
          </a:xfrm>
          <a:gradFill>
            <a:gsLst>
              <a:gs pos="66000">
                <a:srgbClr val="0070C0"/>
              </a:gs>
              <a:gs pos="0">
                <a:schemeClr val="accent1">
                  <a:lumMod val="75000"/>
                </a:schemeClr>
              </a:gs>
              <a:gs pos="97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83" name="object 35"/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36"/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37"/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38"/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39"/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40"/>
          <p:cNvSpPr txBox="1"/>
          <p:nvPr/>
        </p:nvSpPr>
        <p:spPr>
          <a:xfrm>
            <a:off x="7926045" y="3569207"/>
            <a:ext cx="149288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2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89" name="object 41"/>
          <p:cNvGrpSpPr/>
          <p:nvPr/>
        </p:nvGrpSpPr>
        <p:grpSpPr>
          <a:xfrm>
            <a:off x="7774407" y="1951482"/>
            <a:ext cx="2790825" cy="1143000"/>
            <a:chOff x="7139940" y="1478280"/>
            <a:chExt cx="2790825" cy="1143000"/>
          </a:xfrm>
          <a:gradFill>
            <a:gsLst>
              <a:gs pos="66000">
                <a:srgbClr val="0070C0"/>
              </a:gs>
              <a:gs pos="0">
                <a:schemeClr val="accent1">
                  <a:lumMod val="75000"/>
                </a:schemeClr>
              </a:gs>
              <a:gs pos="97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90" name="object 42"/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43"/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44"/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5"/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46"/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47"/>
          <p:cNvSpPr txBox="1">
            <a:spLocks/>
          </p:cNvSpPr>
          <p:nvPr/>
        </p:nvSpPr>
        <p:spPr>
          <a:xfrm>
            <a:off x="7988528" y="2134107"/>
            <a:ext cx="1373505" cy="6731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spc="-5" dirty="0" smtClean="0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lang="en-US" sz="1500" spc="-10" dirty="0" smtClean="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lang="en-US" sz="1500" spc="-204" dirty="0" smtClean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1500" spc="-5" dirty="0" smtClean="0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lang="en-US" sz="1500" dirty="0" smtClean="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lang="en-US" sz="1500" spc="-20" dirty="0" smtClean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lang="en-US" sz="1500" dirty="0" smtClean="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lang="en-US" sz="1500" dirty="0">
              <a:latin typeface="Carlito"/>
              <a:cs typeface="Carlito"/>
            </a:endParaRPr>
          </a:p>
        </p:txBody>
      </p:sp>
      <p:grpSp>
        <p:nvGrpSpPr>
          <p:cNvPr id="96" name="object 48"/>
          <p:cNvGrpSpPr/>
          <p:nvPr/>
        </p:nvGrpSpPr>
        <p:grpSpPr>
          <a:xfrm>
            <a:off x="10130510" y="1951482"/>
            <a:ext cx="1894839" cy="1143000"/>
            <a:chOff x="9496043" y="1478280"/>
            <a:chExt cx="1894839" cy="1143000"/>
          </a:xfrm>
          <a:gradFill>
            <a:gsLst>
              <a:gs pos="66000">
                <a:srgbClr val="0070C0"/>
              </a:gs>
              <a:gs pos="0">
                <a:schemeClr val="accent1">
                  <a:lumMod val="75000"/>
                </a:schemeClr>
              </a:gs>
              <a:gs pos="97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97" name="object 49"/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50"/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51"/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52"/>
          <p:cNvSpPr txBox="1"/>
          <p:nvPr/>
        </p:nvSpPr>
        <p:spPr>
          <a:xfrm>
            <a:off x="10274783" y="2134107"/>
            <a:ext cx="153924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33875" y="2621121"/>
            <a:ext cx="459604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/>
              <a:t>GitHub</a:t>
            </a:r>
            <a:r>
              <a:rPr lang="es-ES" sz="2400" b="1" dirty="0"/>
              <a:t> URL: </a:t>
            </a:r>
            <a:r>
              <a:rPr lang="es-ES" sz="2000" dirty="0">
                <a:hlinkClick r:id="rId4"/>
              </a:rPr>
              <a:t>https://github.com/Alejandro2195/IBM_Data_Science_Professional_Certification_-_Final_Project/blob/main/1.%</a:t>
            </a:r>
            <a:r>
              <a:rPr lang="es-ES" sz="2000" dirty="0" smtClean="0">
                <a:hlinkClick r:id="rId4"/>
              </a:rPr>
              <a:t>20Introduction/Data%20Collection%20Api%20.ipynb</a:t>
            </a:r>
            <a:r>
              <a:rPr lang="es-ES" sz="2000" dirty="0" smtClean="0"/>
              <a:t> 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7" name="object 6"/>
          <p:cNvGrpSpPr/>
          <p:nvPr/>
        </p:nvGrpSpPr>
        <p:grpSpPr>
          <a:xfrm>
            <a:off x="4931284" y="1381886"/>
            <a:ext cx="2621280" cy="2318385"/>
            <a:chOff x="5111496" y="713231"/>
            <a:chExt cx="2621280" cy="2318385"/>
          </a:xfrm>
          <a:gradFill>
            <a:gsLst>
              <a:gs pos="66000">
                <a:srgbClr val="0070C0"/>
              </a:gs>
              <a:gs pos="0">
                <a:schemeClr val="accent1">
                  <a:lumMod val="75000"/>
                </a:schemeClr>
              </a:gs>
              <a:gs pos="97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8" name="object 7"/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/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/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/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/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2"/>
          <p:cNvSpPr txBox="1"/>
          <p:nvPr/>
        </p:nvSpPr>
        <p:spPr>
          <a:xfrm>
            <a:off x="5134357" y="1772792"/>
            <a:ext cx="212153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r>
              <a:rPr sz="22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Wikipedia</a:t>
            </a:r>
            <a:endParaRPr sz="2200">
              <a:latin typeface="Carlito"/>
              <a:cs typeface="Carlito"/>
            </a:endParaRPr>
          </a:p>
          <a:p>
            <a:pPr marL="13335" algn="ctr">
              <a:lnSpc>
                <a:spcPts val="2520"/>
              </a:lnSpc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15" name="object 13"/>
          <p:cNvGrpSpPr/>
          <p:nvPr/>
        </p:nvGrpSpPr>
        <p:grpSpPr>
          <a:xfrm>
            <a:off x="4931284" y="3257931"/>
            <a:ext cx="2580640" cy="2318385"/>
            <a:chOff x="5111496" y="2589276"/>
            <a:chExt cx="2580640" cy="2318385"/>
          </a:xfrm>
          <a:gradFill>
            <a:gsLst>
              <a:gs pos="66000">
                <a:srgbClr val="0070C0"/>
              </a:gs>
              <a:gs pos="0">
                <a:schemeClr val="accent1">
                  <a:lumMod val="75000"/>
                </a:schemeClr>
              </a:gs>
              <a:gs pos="97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6" name="object 14"/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/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/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/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/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9"/>
          <p:cNvSpPr txBox="1"/>
          <p:nvPr/>
        </p:nvSpPr>
        <p:spPr>
          <a:xfrm>
            <a:off x="5334382" y="3405124"/>
            <a:ext cx="170942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BeautifulSoup</a:t>
            </a:r>
            <a:endParaRPr sz="2200" dirty="0">
              <a:latin typeface="Carlito"/>
              <a:cs typeface="Carlito"/>
            </a:endParaRPr>
          </a:p>
          <a:p>
            <a:pPr marL="12700">
              <a:lnSpc>
                <a:spcPts val="2520"/>
              </a:lnSpc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html5lib</a:t>
            </a:r>
            <a:r>
              <a:rPr sz="22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Parser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22" name="object 20"/>
          <p:cNvGrpSpPr/>
          <p:nvPr/>
        </p:nvGrpSpPr>
        <p:grpSpPr>
          <a:xfrm>
            <a:off x="4931284" y="5133975"/>
            <a:ext cx="3906520" cy="1580515"/>
            <a:chOff x="5111496" y="4465320"/>
            <a:chExt cx="3906520" cy="1580515"/>
          </a:xfrm>
          <a:gradFill>
            <a:gsLst>
              <a:gs pos="66000">
                <a:srgbClr val="0070C0"/>
              </a:gs>
              <a:gs pos="0">
                <a:schemeClr val="accent1">
                  <a:lumMod val="75000"/>
                </a:schemeClr>
              </a:gs>
              <a:gs pos="97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23" name="object 21"/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/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/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/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/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6"/>
          <p:cNvSpPr txBox="1"/>
          <p:nvPr/>
        </p:nvSpPr>
        <p:spPr>
          <a:xfrm>
            <a:off x="5289804" y="5522976"/>
            <a:ext cx="1802130" cy="6686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22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info 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29" name="object 27"/>
          <p:cNvGrpSpPr/>
          <p:nvPr/>
        </p:nvGrpSpPr>
        <p:grpSpPr>
          <a:xfrm>
            <a:off x="8258176" y="3634359"/>
            <a:ext cx="2580640" cy="3080385"/>
            <a:chOff x="8438388" y="2965704"/>
            <a:chExt cx="2580640" cy="3080385"/>
          </a:xfrm>
          <a:gradFill>
            <a:gsLst>
              <a:gs pos="66000">
                <a:srgbClr val="0070C0"/>
              </a:gs>
              <a:gs pos="0">
                <a:schemeClr val="accent1">
                  <a:lumMod val="75000"/>
                </a:schemeClr>
              </a:gs>
              <a:gs pos="97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30" name="object 28"/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/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/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/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2"/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3"/>
          <p:cNvSpPr txBox="1"/>
          <p:nvPr/>
        </p:nvSpPr>
        <p:spPr>
          <a:xfrm>
            <a:off x="8547228" y="5676645"/>
            <a:ext cx="1943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36" name="object 34"/>
          <p:cNvGrpSpPr/>
          <p:nvPr/>
        </p:nvGrpSpPr>
        <p:grpSpPr>
          <a:xfrm>
            <a:off x="8258176" y="1758315"/>
            <a:ext cx="2580640" cy="3112135"/>
            <a:chOff x="8438388" y="1089660"/>
            <a:chExt cx="2580640" cy="3112135"/>
          </a:xfrm>
          <a:gradFill>
            <a:gsLst>
              <a:gs pos="66000">
                <a:srgbClr val="0070C0"/>
              </a:gs>
              <a:gs pos="0">
                <a:schemeClr val="accent1">
                  <a:lumMod val="75000"/>
                </a:schemeClr>
              </a:gs>
              <a:gs pos="97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37" name="object 35"/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/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/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8"/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9"/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0"/>
          <p:cNvSpPr txBox="1"/>
          <p:nvPr/>
        </p:nvSpPr>
        <p:spPr>
          <a:xfrm>
            <a:off x="8660004" y="3339465"/>
            <a:ext cx="1708150" cy="12820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1600"/>
              </a:lnSpc>
              <a:spcBef>
                <a:spcPts val="31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Iterate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through  table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cells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extract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43" name="object 41"/>
          <p:cNvGrpSpPr/>
          <p:nvPr/>
        </p:nvGrpSpPr>
        <p:grpSpPr>
          <a:xfrm>
            <a:off x="8258176" y="1381886"/>
            <a:ext cx="2580640" cy="1580515"/>
            <a:chOff x="8438388" y="713231"/>
            <a:chExt cx="2580640" cy="1580515"/>
          </a:xfrm>
          <a:gradFill>
            <a:gsLst>
              <a:gs pos="66000">
                <a:srgbClr val="0070C0"/>
              </a:gs>
              <a:gs pos="0">
                <a:schemeClr val="accent1">
                  <a:lumMod val="75000"/>
                </a:schemeClr>
              </a:gs>
              <a:gs pos="97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44" name="object 42"/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3"/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4"/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5"/>
          <p:cNvSpPr txBox="1"/>
          <p:nvPr/>
        </p:nvSpPr>
        <p:spPr>
          <a:xfrm>
            <a:off x="8525892" y="1769745"/>
            <a:ext cx="1983105" cy="66802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84175" marR="5080" indent="-372110">
              <a:lnSpc>
                <a:spcPts val="2420"/>
              </a:lnSpc>
              <a:spcBef>
                <a:spcPts val="359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333875" y="2621121"/>
            <a:ext cx="459604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/>
              <a:t>GitHub</a:t>
            </a:r>
            <a:r>
              <a:rPr lang="es-ES" sz="2400" b="1" dirty="0"/>
              <a:t> URL: </a:t>
            </a:r>
            <a:r>
              <a:rPr lang="es-ES" sz="2000" dirty="0">
                <a:hlinkClick r:id="rId3"/>
              </a:rPr>
              <a:t>https://github.com/Alejandro2195/IBM_Data_Science_Professional_Certification_-_Final_Project/blob/main/1.%</a:t>
            </a:r>
            <a:r>
              <a:rPr lang="es-ES" sz="2000" dirty="0" smtClean="0">
                <a:hlinkClick r:id="rId3"/>
              </a:rPr>
              <a:t>20Introduction/Data%20Collection%20with%20Web%20Scraping.ipynb</a:t>
            </a:r>
            <a:r>
              <a:rPr lang="es-ES" sz="2000" dirty="0" smtClean="0"/>
              <a:t> 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155be751-a274-42e8-93fb-f39d3b9bccc8"/>
    <ds:schemaRef ds:uri="http://schemas.microsoft.com/office/infopath/2007/PartnerControls"/>
    <ds:schemaRef ds:uri="f80a141d-92ca-4d3d-9308-f7e7b1d44ce8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Words>2412</Words>
  <Application>Microsoft Office PowerPoint</Application>
  <PresentationFormat>Panorámica</PresentationFormat>
  <Paragraphs>268</Paragraphs>
  <Slides>47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Carlito</vt:lpstr>
      <vt:lpstr>IBM Plex Mono SemiBold</vt:lpstr>
      <vt:lpstr>SF Pro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Shiro</cp:lastModifiedBy>
  <cp:revision>207</cp:revision>
  <dcterms:created xsi:type="dcterms:W3CDTF">2021-04-29T18:58:34Z</dcterms:created>
  <dcterms:modified xsi:type="dcterms:W3CDTF">2023-10-03T18:54:57Z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